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ppt/notesSlides/notesSlide2.xml" ContentType="application/vnd.openxmlformats-officedocument.presentationml.notesSlide+xml"/>
  <Override PartName="/ppt/charts/chart3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9"/>
  </p:notesMasterIdLst>
  <p:sldIdLst>
    <p:sldId id="256" r:id="rId2"/>
    <p:sldId id="258" r:id="rId3"/>
    <p:sldId id="259" r:id="rId4"/>
    <p:sldId id="277" r:id="rId5"/>
    <p:sldId id="262" r:id="rId6"/>
    <p:sldId id="272" r:id="rId7"/>
    <p:sldId id="320" r:id="rId8"/>
  </p:sldIdLst>
  <p:sldSz cx="12192000" cy="6858000"/>
  <p:notesSz cx="6808788" cy="9939338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38E5D"/>
    <a:srgbClr val="9D2449"/>
    <a:srgbClr val="621132"/>
    <a:srgbClr val="F1C1D0"/>
    <a:srgbClr val="D4C19C"/>
    <a:srgbClr val="ECAA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003" autoAdjust="0"/>
    <p:restoredTop sz="94291" autoAdjust="0"/>
  </p:normalViewPr>
  <p:slideViewPr>
    <p:cSldViewPr snapToGrid="0" snapToObjects="1">
      <p:cViewPr varScale="1">
        <p:scale>
          <a:sx n="114" d="100"/>
          <a:sy n="114" d="100"/>
        </p:scale>
        <p:origin x="702" y="-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sus\Downloads\Gra&#769;ficas%202024%20segundo%20trimestre%20Pioneros%20(1)%20(1)%20(1)%20(1)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1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Amasis MT Pro Light" panose="02040304050005020304" pitchFamily="18" charset="0"/>
                <a:ea typeface="+mn-ea"/>
                <a:cs typeface="+mn-cs"/>
              </a:defRPr>
            </a:pPr>
            <a:r>
              <a:rPr lang="es-MX" sz="1050" b="1" i="1" baseline="0" dirty="0">
                <a:effectLst/>
                <a:latin typeface="Amasis MT Pro Light" panose="02040304050005020304" pitchFamily="18" charset="0"/>
              </a:rPr>
              <a:t>Meta planeada y alcanzada durante el  </a:t>
            </a:r>
            <a:r>
              <a:rPr lang="es-MX" sz="1050" b="1" i="1" baseline="0" dirty="0" smtClean="0">
                <a:effectLst/>
                <a:latin typeface="Amasis MT Pro Light" panose="02040304050005020304" pitchFamily="18" charset="0"/>
              </a:rPr>
              <a:t>Cuarto </a:t>
            </a:r>
            <a:r>
              <a:rPr lang="es-MX" sz="1050" b="1" i="1" baseline="0" dirty="0">
                <a:effectLst/>
                <a:latin typeface="Amasis MT Pro Light" panose="02040304050005020304" pitchFamily="18" charset="0"/>
              </a:rPr>
              <a:t>trimestre 2025 en participación de ciudadanos en actividades futbolísticas y porcentaje a nivel propósito</a:t>
            </a:r>
            <a:endParaRPr lang="es-MX" sz="1050" i="1" dirty="0">
              <a:effectLst/>
              <a:latin typeface="Amasis MT Pro Light" panose="02040304050005020304" pitchFamily="18" charset="0"/>
            </a:endParaRPr>
          </a:p>
        </c:rich>
      </c:tx>
      <c:layout>
        <c:manualLayout>
          <c:xMode val="edge"/>
          <c:yMode val="edge"/>
          <c:x val="0.12460713022024443"/>
          <c:y val="0.1172875852347097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1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Amasis MT Pro Light" panose="02040304050005020304" pitchFamily="18" charset="0"/>
              <a:ea typeface="+mn-ea"/>
              <a:cs typeface="+mn-cs"/>
            </a:defRPr>
          </a:pPr>
          <a:endParaRPr lang="es-MX"/>
        </a:p>
      </c:txPr>
    </c:title>
    <c:autoTitleDeleted val="0"/>
    <c:plotArea>
      <c:layout>
        <c:manualLayout>
          <c:layoutTarget val="inner"/>
          <c:xMode val="edge"/>
          <c:yMode val="edge"/>
          <c:x val="0.13345220589590978"/>
          <c:y val="0.29005522584219823"/>
          <c:w val="0.68817708297056301"/>
          <c:h val="0.5857548281680771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'Propósito 1T23'!$B$4</c:f>
              <c:strCache>
                <c:ptCount val="1"/>
                <c:pt idx="0">
                  <c:v>Meta Planeada</c:v>
                </c:pt>
              </c:strCache>
            </c:strRef>
          </c:tx>
          <c:spPr>
            <a:solidFill>
              <a:srgbClr val="62113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masis MT Pro Light" panose="02040304050005020304" pitchFamily="18" charset="0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'Propósito 1T23'!$C$3</c:f>
              <c:strCache>
                <c:ptCount val="1"/>
                <c:pt idx="0">
                  <c:v>Personas que participan o asisten en actividades futbolísticas.</c:v>
                </c:pt>
              </c:strCache>
            </c:strRef>
          </c:cat>
          <c:val>
            <c:numRef>
              <c:f>'Propósito 1T23'!$C$4</c:f>
              <c:numCache>
                <c:formatCode>General</c:formatCode>
                <c:ptCount val="1"/>
                <c:pt idx="0">
                  <c:v>5500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08E-482A-84CF-B9443F547CE4}"/>
            </c:ext>
          </c:extLst>
        </c:ser>
        <c:ser>
          <c:idx val="1"/>
          <c:order val="1"/>
          <c:tx>
            <c:strRef>
              <c:f>'Propósito 1T23'!$B$5</c:f>
              <c:strCache>
                <c:ptCount val="1"/>
                <c:pt idx="0">
                  <c:v>Meta Alcanzada</c:v>
                </c:pt>
              </c:strCache>
            </c:strRef>
          </c:tx>
          <c:spPr>
            <a:solidFill>
              <a:srgbClr val="9D2449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masis MT Pro Light" panose="02040304050005020304" pitchFamily="18" charset="0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'Propósito 1T23'!$C$3</c:f>
              <c:strCache>
                <c:ptCount val="1"/>
                <c:pt idx="0">
                  <c:v>Personas que participan o asisten en actividades futbolísticas.</c:v>
                </c:pt>
              </c:strCache>
            </c:strRef>
          </c:cat>
          <c:val>
            <c:numRef>
              <c:f>'Propósito 1T23'!$C$5</c:f>
              <c:numCache>
                <c:formatCode>General</c:formatCode>
                <c:ptCount val="1"/>
                <c:pt idx="0">
                  <c:v>5650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08E-482A-84CF-B9443F547CE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417801880"/>
        <c:axId val="417802272"/>
      </c:barChart>
      <c:lineChart>
        <c:grouping val="standard"/>
        <c:varyColors val="0"/>
        <c:ser>
          <c:idx val="2"/>
          <c:order val="2"/>
          <c:tx>
            <c:v>Porcentaje de avance</c:v>
          </c:tx>
          <c:spPr>
            <a:ln w="28575" cap="rnd">
              <a:solidFill>
                <a:schemeClr val="accent3"/>
              </a:solidFill>
              <a:round/>
              <a:headEnd type="oval"/>
              <a:tailEnd type="oval"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-0.17525783976066342"/>
                  <c:y val="-4.046096812226859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508E-482A-84CF-B9443F547CE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bg1">
                        <a:lumMod val="9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'Propósito 1T23'!$C$3</c:f>
              <c:strCache>
                <c:ptCount val="1"/>
                <c:pt idx="0">
                  <c:v>Personas que participan o asisten en actividades futbolísticas.</c:v>
                </c:pt>
              </c:strCache>
            </c:strRef>
          </c:cat>
          <c:val>
            <c:numRef>
              <c:f>'Propósito 1T23'!$C$7</c:f>
              <c:numCache>
                <c:formatCode>0.00%</c:formatCode>
                <c:ptCount val="1"/>
                <c:pt idx="0">
                  <c:v>1.0272727272727273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508E-482A-84CF-B9443F547CE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17798744"/>
        <c:axId val="417796784"/>
      </c:lineChart>
      <c:catAx>
        <c:axId val="4178018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1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masis MT Pro Light" panose="02040304050005020304" pitchFamily="18" charset="0"/>
                <a:ea typeface="+mn-ea"/>
                <a:cs typeface="+mn-cs"/>
              </a:defRPr>
            </a:pPr>
            <a:endParaRPr lang="es-MX"/>
          </a:p>
        </c:txPr>
        <c:crossAx val="417802272"/>
        <c:crosses val="autoZero"/>
        <c:auto val="1"/>
        <c:lblAlgn val="ctr"/>
        <c:lblOffset val="100"/>
        <c:noMultiLvlLbl val="0"/>
      </c:catAx>
      <c:valAx>
        <c:axId val="417802272"/>
        <c:scaling>
          <c:orientation val="minMax"/>
          <c:max val="620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1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masis MT Pro Light" panose="02040304050005020304" pitchFamily="18" charset="0"/>
                    <a:ea typeface="+mn-ea"/>
                    <a:cs typeface="+mn-cs"/>
                  </a:defRPr>
                </a:pPr>
                <a:r>
                  <a:rPr lang="es-MX" i="1">
                    <a:latin typeface="Amasis MT Pro Light" panose="02040304050005020304" pitchFamily="18" charset="0"/>
                  </a:rPr>
                  <a:t>Participación</a:t>
                </a:r>
                <a:r>
                  <a:rPr lang="es-MX" i="1" baseline="0">
                    <a:latin typeface="Amasis MT Pro Light" panose="02040304050005020304" pitchFamily="18" charset="0"/>
                  </a:rPr>
                  <a:t> de ciudadanos</a:t>
                </a:r>
                <a:endParaRPr lang="es-MX" i="1">
                  <a:latin typeface="Amasis MT Pro Light" panose="02040304050005020304" pitchFamily="18" charset="0"/>
                </a:endParaRPr>
              </a:p>
            </c:rich>
          </c:tx>
          <c:layout>
            <c:manualLayout>
              <c:xMode val="edge"/>
              <c:yMode val="edge"/>
              <c:x val="1.3361609732452082E-2"/>
              <c:y val="0.4177717894026559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1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masis MT Pro Light" panose="02040304050005020304" pitchFamily="18" charset="0"/>
                  <a:ea typeface="+mn-ea"/>
                  <a:cs typeface="+mn-cs"/>
                </a:defRPr>
              </a:pPr>
              <a:endParaRPr lang="es-MX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masis MT Pro Light" panose="02040304050005020304" pitchFamily="18" charset="0"/>
                <a:ea typeface="+mn-ea"/>
                <a:cs typeface="+mn-cs"/>
              </a:defRPr>
            </a:pPr>
            <a:endParaRPr lang="es-MX"/>
          </a:p>
        </c:txPr>
        <c:crossAx val="417801880"/>
        <c:crosses val="autoZero"/>
        <c:crossBetween val="between"/>
        <c:majorUnit val="1000"/>
      </c:valAx>
      <c:valAx>
        <c:axId val="417796784"/>
        <c:scaling>
          <c:orientation val="minMax"/>
          <c:max val="1"/>
          <c:min val="0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1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masis MT Pro Light" panose="02040304050005020304" pitchFamily="18" charset="0"/>
                    <a:ea typeface="+mn-ea"/>
                    <a:cs typeface="+mn-cs"/>
                  </a:defRPr>
                </a:pPr>
                <a:r>
                  <a:rPr lang="es-MX" i="1">
                    <a:latin typeface="Amasis MT Pro Light" panose="02040304050005020304" pitchFamily="18" charset="0"/>
                  </a:rPr>
                  <a:t>Porcentaje de Avance</a:t>
                </a:r>
              </a:p>
            </c:rich>
          </c:tx>
          <c:layout>
            <c:manualLayout>
              <c:xMode val="edge"/>
              <c:yMode val="edge"/>
              <c:x val="0.93785458565287116"/>
              <c:y val="0.4618356918298198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1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masis MT Pro Light" panose="02040304050005020304" pitchFamily="18" charset="0"/>
                  <a:ea typeface="+mn-ea"/>
                  <a:cs typeface="+mn-cs"/>
                </a:defRPr>
              </a:pPr>
              <a:endParaRPr lang="es-MX"/>
            </a:p>
          </c:txPr>
        </c:title>
        <c:numFmt formatCode="0.0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masis MT Pro Light" panose="02040304050005020304" pitchFamily="18" charset="0"/>
                <a:ea typeface="+mn-ea"/>
                <a:cs typeface="+mn-cs"/>
              </a:defRPr>
            </a:pPr>
            <a:endParaRPr lang="es-MX"/>
          </a:p>
        </c:txPr>
        <c:crossAx val="417798744"/>
        <c:crosses val="max"/>
        <c:crossBetween val="between"/>
        <c:majorUnit val="0.4"/>
        <c:minorUnit val="4.0000000000000008E-2"/>
      </c:valAx>
      <c:catAx>
        <c:axId val="417798744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417796784"/>
        <c:crosses val="max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8.4607570038050153E-2"/>
          <c:y val="0.95377673325680679"/>
          <c:w val="0.83078485992389972"/>
          <c:h val="4.132546780246752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1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masis MT Pro Light" panose="02040304050005020304" pitchFamily="18" charset="0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es-ES" sz="105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Amasis MT Pro Light" panose="02040304050005020304" pitchFamily="18" charset="0"/>
                <a:ea typeface="+mn-ea"/>
                <a:cs typeface="+mn-cs"/>
              </a:defRPr>
            </a:pPr>
            <a:r>
              <a:rPr lang="es-MX" sz="1050" b="1" i="0" baseline="0" dirty="0">
                <a:effectLst/>
                <a:latin typeface="Amasis MT Pro Light" panose="02040304050005020304" pitchFamily="18" charset="0"/>
              </a:rPr>
              <a:t>M</a:t>
            </a:r>
            <a:r>
              <a:rPr lang="es-MX" sz="1050" b="1" i="1" dirty="0">
                <a:effectLst/>
              </a:rPr>
              <a:t>etas planeadas y alcanzadas a nivel actividad </a:t>
            </a:r>
            <a:r>
              <a:rPr lang="es-MX" sz="1050" b="1" i="1" baseline="0" dirty="0">
                <a:effectLst/>
              </a:rPr>
              <a:t> </a:t>
            </a:r>
            <a:r>
              <a:rPr lang="es-MX" sz="1050" b="1" i="1" baseline="0" dirty="0" smtClean="0">
                <a:effectLst/>
              </a:rPr>
              <a:t>cuarto </a:t>
            </a:r>
            <a:r>
              <a:rPr lang="es-MX" sz="1050" b="1" i="1" dirty="0" smtClean="0">
                <a:effectLst/>
              </a:rPr>
              <a:t>trimestre </a:t>
            </a:r>
            <a:r>
              <a:rPr lang="es-MX" sz="1050" b="1" i="1" dirty="0">
                <a:effectLst/>
              </a:rPr>
              <a:t>2025</a:t>
            </a:r>
            <a:endParaRPr lang="es-MX" sz="1050" dirty="0">
              <a:effectLst/>
            </a:endParaRPr>
          </a:p>
          <a:p>
            <a:pPr>
              <a:defRPr lang="es-ES" sz="105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Amasis MT Pro Light" panose="02040304050005020304" pitchFamily="18" charset="0"/>
                <a:ea typeface="+mn-ea"/>
                <a:cs typeface="+mn-cs"/>
              </a:defRPr>
            </a:pPr>
            <a:r>
              <a:rPr lang="es-MX" sz="1050" b="1" i="1" dirty="0">
                <a:effectLst/>
              </a:rPr>
              <a:t>en participación de ciudadanos y porcentaje de avance</a:t>
            </a:r>
            <a:endParaRPr lang="es-MX" sz="1050" dirty="0">
              <a:effectLst/>
            </a:endParaRPr>
          </a:p>
        </c:rich>
      </c:tx>
      <c:layout>
        <c:manualLayout>
          <c:xMode val="edge"/>
          <c:yMode val="edge"/>
          <c:x val="0.20610254613531556"/>
          <c:y val="3.9579429563187322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435856719522669"/>
          <c:y val="0.23136185346410421"/>
          <c:w val="0.68371092325504412"/>
          <c:h val="0.5800414879559427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'Actividades 1 1T23'!$B$4</c:f>
              <c:strCache>
                <c:ptCount val="1"/>
                <c:pt idx="0">
                  <c:v>Meta Planeada</c:v>
                </c:pt>
              </c:strCache>
            </c:strRef>
          </c:tx>
          <c:spPr>
            <a:solidFill>
              <a:srgbClr val="B38E5D"/>
            </a:solidFill>
            <a:ln>
              <a:noFill/>
            </a:ln>
            <a:effectLst/>
          </c:spPr>
          <c:invertIfNegative val="0"/>
          <c:cat>
            <c:strRef>
              <c:f>'Actividades 1 1T23'!$C$3:$D$3</c:f>
              <c:strCache>
                <c:ptCount val="2"/>
                <c:pt idx="0">
                  <c:v>Participación de ciudadanos en partidos de fútbol de segunda división profesional.</c:v>
                </c:pt>
                <c:pt idx="1">
                  <c:v>Participación de ciudadanos en partidos de fútbol tercera división</c:v>
                </c:pt>
              </c:strCache>
            </c:strRef>
          </c:cat>
          <c:val>
            <c:numRef>
              <c:f>'Actividades 1 1T23'!$C$4:$D$4</c:f>
              <c:numCache>
                <c:formatCode>General</c:formatCode>
                <c:ptCount val="2"/>
                <c:pt idx="0">
                  <c:v>1750</c:v>
                </c:pt>
                <c:pt idx="1">
                  <c:v>775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95D-464D-BFA1-150CE78A05A8}"/>
            </c:ext>
          </c:extLst>
        </c:ser>
        <c:ser>
          <c:idx val="1"/>
          <c:order val="1"/>
          <c:tx>
            <c:strRef>
              <c:f>'Actividades 1 1T23'!$B$5</c:f>
              <c:strCache>
                <c:ptCount val="1"/>
                <c:pt idx="0">
                  <c:v>Meta Alcanzada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2"/>
              </a:solidFill>
              <a:ln>
                <a:solidFill>
                  <a:srgbClr val="D4C19C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295D-464D-BFA1-150CE78A05A8}"/>
              </c:ext>
            </c:extLst>
          </c:dPt>
          <c:cat>
            <c:strRef>
              <c:f>'Actividades 1 1T23'!$C$3:$D$3</c:f>
              <c:strCache>
                <c:ptCount val="2"/>
                <c:pt idx="0">
                  <c:v>Participación de ciudadanos en partidos de fútbol de segunda división profesional.</c:v>
                </c:pt>
                <c:pt idx="1">
                  <c:v>Participación de ciudadanos en partidos de fútbol tercera división</c:v>
                </c:pt>
              </c:strCache>
            </c:strRef>
          </c:cat>
          <c:val>
            <c:numRef>
              <c:f>'Actividades 1 1T23'!$C$5:$D$5</c:f>
              <c:numCache>
                <c:formatCode>General</c:formatCode>
                <c:ptCount val="2"/>
                <c:pt idx="0">
                  <c:v>2015</c:v>
                </c:pt>
                <c:pt idx="1">
                  <c:v>840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95D-464D-BFA1-150CE78A05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108077824"/>
        <c:axId val="108079360"/>
      </c:barChart>
      <c:catAx>
        <c:axId val="10807782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s-ES" sz="1000" b="0" i="1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masis MT Pro Light" panose="02040304050005020304" pitchFamily="18" charset="0"/>
                <a:ea typeface="+mn-ea"/>
                <a:cs typeface="+mn-cs"/>
              </a:defRPr>
            </a:pPr>
            <a:endParaRPr lang="es-MX"/>
          </a:p>
        </c:txPr>
        <c:crossAx val="108079360"/>
        <c:crosses val="autoZero"/>
        <c:auto val="1"/>
        <c:lblAlgn val="ctr"/>
        <c:lblOffset val="100"/>
        <c:noMultiLvlLbl val="0"/>
      </c:catAx>
      <c:valAx>
        <c:axId val="108079360"/>
        <c:scaling>
          <c:orientation val="minMax"/>
          <c:max val="201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lang="es-ES" sz="1050" b="0" i="1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masis MT Pro Light" panose="02040304050005020304" pitchFamily="18" charset="0"/>
                    <a:ea typeface="+mn-ea"/>
                    <a:cs typeface="+mn-cs"/>
                  </a:defRPr>
                </a:pPr>
                <a:r>
                  <a:rPr lang="es-MX" sz="1050" i="1">
                    <a:latin typeface="Amasis MT Pro Light" panose="02040304050005020304" pitchFamily="18" charset="0"/>
                  </a:rPr>
                  <a:t>Ciudadanos asistentes</a:t>
                </a:r>
              </a:p>
            </c:rich>
          </c:tx>
          <c:layout>
            <c:manualLayout>
              <c:xMode val="edge"/>
              <c:yMode val="edge"/>
              <c:x val="3.1559386476669553E-2"/>
              <c:y val="0.38365924547283081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s-ES"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080778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s-ES" sz="900" b="0" i="1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masis MT Pro Light" panose="02040304050005020304" pitchFamily="18" charset="0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s-MX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05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MX" sz="1050" b="1" i="0" baseline="0" dirty="0">
                <a:effectLst/>
                <a:latin typeface="Amasis MT Pro Light" panose="02040304050005020304" pitchFamily="18" charset="0"/>
              </a:rPr>
              <a:t>M</a:t>
            </a:r>
            <a:r>
              <a:rPr lang="es-MX" sz="1050" b="1" i="1" dirty="0">
                <a:effectLst/>
                <a:latin typeface="Amasis MT Pro Light" panose="02040304050005020304" pitchFamily="18" charset="0"/>
              </a:rPr>
              <a:t>eta planeada y alcanzada a nivel componente </a:t>
            </a:r>
            <a:r>
              <a:rPr lang="es-MX" sz="1050" b="1" i="1" dirty="0" smtClean="0">
                <a:effectLst/>
                <a:latin typeface="Amasis MT Pro Light" panose="02040304050005020304" pitchFamily="18" charset="0"/>
              </a:rPr>
              <a:t>cuarto</a:t>
            </a:r>
            <a:r>
              <a:rPr lang="es-MX" sz="1050" b="1" i="1" baseline="0" dirty="0" smtClean="0">
                <a:effectLst/>
                <a:latin typeface="Amasis MT Pro Light" panose="02040304050005020304" pitchFamily="18" charset="0"/>
              </a:rPr>
              <a:t> </a:t>
            </a:r>
            <a:r>
              <a:rPr lang="es-MX" sz="1050" b="1" i="1" dirty="0">
                <a:effectLst/>
                <a:latin typeface="Amasis MT Pro Light" panose="02040304050005020304" pitchFamily="18" charset="0"/>
              </a:rPr>
              <a:t>trimestre 2025</a:t>
            </a:r>
            <a:endParaRPr lang="es-MX" sz="1050" dirty="0">
              <a:effectLst/>
              <a:latin typeface="Amasis MT Pro Light" panose="02040304050005020304" pitchFamily="18" charset="0"/>
            </a:endParaRPr>
          </a:p>
          <a:p>
            <a:pPr>
              <a:defRPr sz="1050"/>
            </a:pPr>
            <a:r>
              <a:rPr lang="es-MX" sz="1050" b="1" i="1" dirty="0">
                <a:effectLst/>
                <a:latin typeface="Amasis MT Pro Light" panose="02040304050005020304" pitchFamily="18" charset="0"/>
              </a:rPr>
              <a:t>en unidades y porcentaje de avance</a:t>
            </a:r>
            <a:endParaRPr lang="es-MX" sz="1050" dirty="0">
              <a:effectLst/>
              <a:latin typeface="Amasis MT Pro Light" panose="02040304050005020304" pitchFamily="18" charset="0"/>
            </a:endParaRPr>
          </a:p>
        </c:rich>
      </c:tx>
      <c:layout>
        <c:manualLayout>
          <c:xMode val="edge"/>
          <c:yMode val="edge"/>
          <c:x val="0.10669759759167233"/>
          <c:y val="4.2050668738075987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title>
    <c:autoTitleDeleted val="0"/>
    <c:plotArea>
      <c:layout>
        <c:manualLayout>
          <c:layoutTarget val="inner"/>
          <c:xMode val="edge"/>
          <c:yMode val="edge"/>
          <c:x val="8.0701360198873015E-2"/>
          <c:y val="0.23993030016688147"/>
          <c:w val="0.76791356490698737"/>
          <c:h val="0.5799697457088277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'Componente 1 1T23 (2)'!$B$4</c:f>
              <c:strCache>
                <c:ptCount val="1"/>
                <c:pt idx="0">
                  <c:v>Meta Planeada</c:v>
                </c:pt>
              </c:strCache>
            </c:strRef>
          </c:tx>
          <c:spPr>
            <a:solidFill>
              <a:srgbClr val="13322B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masis MT Pro Light" panose="02040304050005020304" pitchFamily="18" charset="0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'Componente 1 1T23 (2)'!$C$3</c:f>
              <c:strCache>
                <c:ptCount val="1"/>
                <c:pt idx="0">
                  <c:v>Informes</c:v>
                </c:pt>
              </c:strCache>
            </c:strRef>
          </c:cat>
          <c:val>
            <c:numRef>
              <c:f>'Componente 1 1T23 (2)'!$C$4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C5A-4FDA-BCB5-348835765767}"/>
            </c:ext>
          </c:extLst>
        </c:ser>
        <c:ser>
          <c:idx val="1"/>
          <c:order val="1"/>
          <c:tx>
            <c:strRef>
              <c:f>'Componente 1 1T23 (2)'!$B$5</c:f>
              <c:strCache>
                <c:ptCount val="1"/>
                <c:pt idx="0">
                  <c:v>Meta Alcanzada</c:v>
                </c:pt>
              </c:strCache>
            </c:strRef>
          </c:tx>
          <c:spPr>
            <a:solidFill>
              <a:srgbClr val="285C4D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masis MT Pro Light" panose="02040304050005020304" pitchFamily="18" charset="0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'Componente 1 1T23 (2)'!$C$3</c:f>
              <c:strCache>
                <c:ptCount val="1"/>
                <c:pt idx="0">
                  <c:v>Informes</c:v>
                </c:pt>
              </c:strCache>
            </c:strRef>
          </c:cat>
          <c:val>
            <c:numRef>
              <c:f>'Componente 1 1T23 (2)'!$C$5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C5A-4FDA-BCB5-34883576576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418287808"/>
        <c:axId val="418290944"/>
      </c:barChart>
      <c:lineChart>
        <c:grouping val="standard"/>
        <c:varyColors val="0"/>
        <c:ser>
          <c:idx val="2"/>
          <c:order val="2"/>
          <c:tx>
            <c:v>Porcentaje de avance</c:v>
          </c:tx>
          <c:spPr>
            <a:ln w="28575" cap="rnd">
              <a:solidFill>
                <a:schemeClr val="accent3"/>
              </a:solidFill>
              <a:round/>
              <a:headEnd type="oval"/>
              <a:tailEnd type="oval"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-1.0329296415844552E-3"/>
                  <c:y val="-6.622432590905617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BC5A-4FDA-BCB5-34883576576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masis MT Pro Light" panose="02040304050005020304" pitchFamily="18" charset="0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'Componente 1 1T23 (2)'!$C$3</c:f>
              <c:strCache>
                <c:ptCount val="1"/>
                <c:pt idx="0">
                  <c:v>Informes</c:v>
                </c:pt>
              </c:strCache>
            </c:strRef>
          </c:cat>
          <c:val>
            <c:numRef>
              <c:f>'Componente 1 1T23 (2)'!$C$7</c:f>
              <c:numCache>
                <c:formatCode>0.00%</c:formatCode>
                <c:ptCount val="1"/>
                <c:pt idx="0">
                  <c:v>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BC5A-4FDA-BCB5-34883576576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18285064"/>
        <c:axId val="418285456"/>
      </c:lineChart>
      <c:catAx>
        <c:axId val="4182878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1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masis MT Pro Light" panose="02040304050005020304" pitchFamily="18" charset="0"/>
                <a:ea typeface="+mn-ea"/>
                <a:cs typeface="+mn-cs"/>
              </a:defRPr>
            </a:pPr>
            <a:endParaRPr lang="es-MX"/>
          </a:p>
        </c:txPr>
        <c:crossAx val="418290944"/>
        <c:crosses val="autoZero"/>
        <c:auto val="1"/>
        <c:lblAlgn val="ctr"/>
        <c:lblOffset val="100"/>
        <c:noMultiLvlLbl val="0"/>
      </c:catAx>
      <c:valAx>
        <c:axId val="418290944"/>
        <c:scaling>
          <c:orientation val="minMax"/>
          <c:max val="2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50" b="0" i="1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masis MT Pro Light" panose="02040304050005020304" pitchFamily="18" charset="0"/>
                    <a:ea typeface="+mn-ea"/>
                    <a:cs typeface="+mn-cs"/>
                  </a:defRPr>
                </a:pPr>
                <a:r>
                  <a:rPr lang="en-US" sz="1050" i="1">
                    <a:latin typeface="Amasis MT Pro Light" panose="02040304050005020304" pitchFamily="18" charset="0"/>
                  </a:rPr>
                  <a:t>Informes</a:t>
                </a:r>
              </a:p>
            </c:rich>
          </c:tx>
          <c:layout>
            <c:manualLayout>
              <c:xMode val="edge"/>
              <c:yMode val="edge"/>
              <c:x val="1.6779699815267037E-2"/>
              <c:y val="0.5145642318480059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50" b="0" i="1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masis MT Pro Light" panose="02040304050005020304" pitchFamily="18" charset="0"/>
                  <a:ea typeface="+mn-ea"/>
                  <a:cs typeface="+mn-cs"/>
                </a:defRPr>
              </a:pPr>
              <a:endParaRPr lang="es-MX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masis MT Pro Light" panose="02040304050005020304" pitchFamily="18" charset="0"/>
                <a:ea typeface="+mn-ea"/>
                <a:cs typeface="+mn-cs"/>
              </a:defRPr>
            </a:pPr>
            <a:endParaRPr lang="es-MX"/>
          </a:p>
        </c:txPr>
        <c:crossAx val="418287808"/>
        <c:crosses val="autoZero"/>
        <c:crossBetween val="between"/>
        <c:majorUnit val="1"/>
      </c:valAx>
      <c:valAx>
        <c:axId val="418285456"/>
        <c:scaling>
          <c:orientation val="minMax"/>
          <c:max val="1"/>
          <c:min val="0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1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masis MT Pro Light" panose="02040304050005020304" pitchFamily="18" charset="0"/>
                    <a:ea typeface="+mn-ea"/>
                    <a:cs typeface="+mn-cs"/>
                  </a:defRPr>
                </a:pPr>
                <a:r>
                  <a:rPr lang="es-MX" i="1">
                    <a:latin typeface="Amasis MT Pro Light" panose="02040304050005020304" pitchFamily="18" charset="0"/>
                  </a:rPr>
                  <a:t>Porcentaje de Avance</a:t>
                </a:r>
              </a:p>
            </c:rich>
          </c:tx>
          <c:layout>
            <c:manualLayout>
              <c:xMode val="edge"/>
              <c:yMode val="edge"/>
              <c:x val="0.94590998512506852"/>
              <c:y val="0.4508307389914833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1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masis MT Pro Light" panose="02040304050005020304" pitchFamily="18" charset="0"/>
                  <a:ea typeface="+mn-ea"/>
                  <a:cs typeface="+mn-cs"/>
                </a:defRPr>
              </a:pPr>
              <a:endParaRPr lang="es-MX"/>
            </a:p>
          </c:txPr>
        </c:title>
        <c:numFmt formatCode="0.0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masis MT Pro Light" panose="02040304050005020304" pitchFamily="18" charset="0"/>
                <a:ea typeface="+mn-ea"/>
                <a:cs typeface="+mn-cs"/>
              </a:defRPr>
            </a:pPr>
            <a:endParaRPr lang="es-MX"/>
          </a:p>
        </c:txPr>
        <c:crossAx val="418285064"/>
        <c:crosses val="max"/>
        <c:crossBetween val="between"/>
      </c:valAx>
      <c:catAx>
        <c:axId val="418285064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418285456"/>
        <c:crosses val="max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6686040962233217"/>
          <c:y val="0.92345371729747538"/>
          <c:w val="0.65769699570307916"/>
          <c:h val="4.705368998779889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0" i="1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masis MT Pro Light" panose="02040304050005020304" pitchFamily="18" charset="0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50475" cy="498692"/>
          </a:xfrm>
          <a:prstGeom prst="rect">
            <a:avLst/>
          </a:prstGeom>
        </p:spPr>
        <p:txBody>
          <a:bodyPr vert="horz" lIns="93307" tIns="46654" rIns="93307" bIns="46654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56738" y="1"/>
            <a:ext cx="2950475" cy="498692"/>
          </a:xfrm>
          <a:prstGeom prst="rect">
            <a:avLst/>
          </a:prstGeom>
        </p:spPr>
        <p:txBody>
          <a:bodyPr vert="horz" lIns="93307" tIns="46654" rIns="93307" bIns="46654" rtlCol="0"/>
          <a:lstStyle>
            <a:lvl1pPr algn="r">
              <a:defRPr sz="1200"/>
            </a:lvl1pPr>
          </a:lstStyle>
          <a:p>
            <a:fld id="{40E345E5-69E5-46CA-B395-52A6421A2A3D}" type="datetimeFigureOut">
              <a:rPr lang="en-US" smtClean="0"/>
              <a:t>1/16/2026</a:t>
            </a:fld>
            <a:endParaRPr lang="en-US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3013"/>
            <a:ext cx="5964238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07" tIns="46654" rIns="93307" bIns="46654" rtlCol="0" anchor="ctr"/>
          <a:lstStyle/>
          <a:p>
            <a:endParaRPr lang="en-US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0880" y="4783306"/>
            <a:ext cx="5447030" cy="3913615"/>
          </a:xfrm>
          <a:prstGeom prst="rect">
            <a:avLst/>
          </a:prstGeom>
        </p:spPr>
        <p:txBody>
          <a:bodyPr vert="horz" lIns="93307" tIns="46654" rIns="93307" bIns="46654" rtlCol="0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9440647"/>
            <a:ext cx="2950475" cy="498691"/>
          </a:xfrm>
          <a:prstGeom prst="rect">
            <a:avLst/>
          </a:prstGeom>
        </p:spPr>
        <p:txBody>
          <a:bodyPr vert="horz" lIns="93307" tIns="46654" rIns="93307" bIns="46654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56738" y="9440647"/>
            <a:ext cx="2950475" cy="498691"/>
          </a:xfrm>
          <a:prstGeom prst="rect">
            <a:avLst/>
          </a:prstGeom>
        </p:spPr>
        <p:txBody>
          <a:bodyPr vert="horz" lIns="93307" tIns="46654" rIns="93307" bIns="46654" rtlCol="0" anchor="b"/>
          <a:lstStyle>
            <a:lvl1pPr algn="r">
              <a:defRPr sz="1200"/>
            </a:lvl1pPr>
          </a:lstStyle>
          <a:p>
            <a:fld id="{CF85A3B2-6601-44E5-AE42-D842DC1A672C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32049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2FC2E1-1C9A-174B-9346-87599C0D7E45}" type="slidenum">
              <a:rPr lang="es-MX" smtClean="0"/>
              <a:pPr/>
              <a:t>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79217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2FC2E1-1C9A-174B-9346-87599C0D7E45}" type="slidenum">
              <a:rPr lang="es-MX" smtClean="0"/>
              <a:pPr/>
              <a:t>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021762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F189C6-BBF6-C355-3FAD-9217D7B561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51A24495-9480-0408-E718-67EBB27A354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B7933E46-085C-87C6-5D77-584FA377D07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865BD13D-7329-421D-3D56-5CB82A1DB65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2FC2E1-1C9A-174B-9346-87599C0D7E45}" type="slidenum">
              <a:rPr lang="es-MX" smtClean="0"/>
              <a:pPr/>
              <a:t>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844358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2DA8C98-335E-4C28-9655-FCF43B14A5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B8B1BFB0-FA2E-42BD-9C39-C6EBDCD3D66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81BA70D-925D-4D5C-9935-E5AF7CB36C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7FA57-C585-244B-8F83-9BDCE76C2BCF}" type="datetimeFigureOut">
              <a:rPr lang="es-ES_tradnl" smtClean="0"/>
              <a:t>16/01/2026</a:t>
            </a:fld>
            <a:endParaRPr lang="es-ES_tradnl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84F4012-08FC-4BFF-87DB-976E11FDDD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ADB4C50-6120-4F2D-A1D7-53A2B9B098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F752-F846-4F41-9DA0-B3398F31DD62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4525639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BF5B3CC-C1FC-43E6-AE03-806CEBE367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A52B92B9-C1E9-4000-905E-B586DBB7DE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8711DF9-2FEC-48FB-922F-A5D2365C42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7FA57-C585-244B-8F83-9BDCE76C2BCF}" type="datetimeFigureOut">
              <a:rPr lang="es-ES_tradnl" smtClean="0"/>
              <a:t>16/01/2026</a:t>
            </a:fld>
            <a:endParaRPr lang="es-ES_tradnl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0587838-6E9F-4479-81BD-2647600FBA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5E81A6E-099F-4F38-A5A7-F1645BA868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F752-F846-4F41-9DA0-B3398F31DD62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4483800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FE97E08F-3067-4B43-A859-0A9E63F4EC3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4B9BBAB4-B6D4-4B82-AE63-4E6B6A96A6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2F1D366-E66A-4E0A-AD8D-8CD64430E3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7FA57-C585-244B-8F83-9BDCE76C2BCF}" type="datetimeFigureOut">
              <a:rPr lang="es-ES_tradnl" smtClean="0"/>
              <a:t>16/01/2026</a:t>
            </a:fld>
            <a:endParaRPr lang="es-ES_tradnl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F5742D5-3A74-46F2-85E5-C0F9D2BECB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ECC589E-4A25-47F0-A4E7-9D9FEFAACC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F752-F846-4F41-9DA0-B3398F31DD62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6720123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DFC1D5E-4D72-4AF6-A73F-A744AC089E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5435DBB-9DF5-4801-A5D1-281FAE0627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AAD7439-55E4-4B36-8533-5405996FFB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7FA57-C585-244B-8F83-9BDCE76C2BCF}" type="datetimeFigureOut">
              <a:rPr lang="es-ES_tradnl" smtClean="0"/>
              <a:t>16/01/2026</a:t>
            </a:fld>
            <a:endParaRPr lang="es-ES_tradnl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FB74D19-F084-49CA-B840-6823B81142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5FE895B-FE2A-452A-89E9-05BB2B1F1D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F752-F846-4F41-9DA0-B3398F31DD62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4487601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6AC720B-C6D3-475B-84D6-E7D7C78BB7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1CC5672-6109-4A71-BBEF-882224CD37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3E0922F-94C8-4918-BAE1-FB50C4B793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7FA57-C585-244B-8F83-9BDCE76C2BCF}" type="datetimeFigureOut">
              <a:rPr lang="es-ES_tradnl" smtClean="0"/>
              <a:t>16/01/2026</a:t>
            </a:fld>
            <a:endParaRPr lang="es-ES_tradnl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5534926-5409-4287-A3F2-F809774AA2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EB71BE9-DE21-4B6D-9A91-E143241B3A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F752-F846-4F41-9DA0-B3398F31DD62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2634227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24F5E8B-A8E1-45B0-BF5D-BE22C30779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81DBFED-F1AF-4B19-A526-C678573A158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46D16F5-021A-420B-BBB1-41CF34C155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CE5876F2-7D8B-46C6-9ACD-6E0FFFE203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7FA57-C585-244B-8F83-9BDCE76C2BCF}" type="datetimeFigureOut">
              <a:rPr lang="es-ES_tradnl" smtClean="0"/>
              <a:t>16/01/2026</a:t>
            </a:fld>
            <a:endParaRPr lang="es-ES_tradnl" dirty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4FCA8180-3D91-48A0-8877-D4B6C4B201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74F919EA-71B6-4D46-9C95-23A4A67241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F752-F846-4F41-9DA0-B3398F31DD62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5858438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04986DD-612C-437D-A5BE-FB148D61D6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7C7C029-BAF7-4E9C-BBDC-4BCDD20FC5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30A57ED-3D70-4729-B031-855E887BEA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F5EF0BB5-3A71-41BA-B9E2-9E58524A4D9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8B2D63D4-BBBC-409F-BA5E-F7F287E6700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3E77326F-6D4B-44E7-85FE-E38406DF3F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7FA57-C585-244B-8F83-9BDCE76C2BCF}" type="datetimeFigureOut">
              <a:rPr lang="es-ES_tradnl" smtClean="0"/>
              <a:t>16/01/2026</a:t>
            </a:fld>
            <a:endParaRPr lang="es-ES_tradnl" dirty="0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44C6FCDF-13EE-4065-885F-F4C7D355E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F7A5E276-6D88-4549-9010-65632B75E7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F752-F846-4F41-9DA0-B3398F31DD62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0325937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507B0E6-567A-40C1-A282-14C77CBDF5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FD18B9FD-B281-41A9-A342-294664CF84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7FA57-C585-244B-8F83-9BDCE76C2BCF}" type="datetimeFigureOut">
              <a:rPr lang="es-ES_tradnl" smtClean="0"/>
              <a:t>16/01/2026</a:t>
            </a:fld>
            <a:endParaRPr lang="es-ES_tradnl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05FDDF7A-F548-46D9-8DE1-E4C58F332E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EBA953A-089A-4029-AB7B-82BF520A45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F752-F846-4F41-9DA0-B3398F31DD62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487912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FFB0B385-8286-42AB-980F-4100C99561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7FA57-C585-244B-8F83-9BDCE76C2BCF}" type="datetimeFigureOut">
              <a:rPr lang="es-ES_tradnl" smtClean="0"/>
              <a:t>16/01/2026</a:t>
            </a:fld>
            <a:endParaRPr lang="es-ES_tradnl" dirty="0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6F08A0BF-AFD7-4D6A-ABA8-CFFF48737B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3255845-8B86-4CE1-BA7F-39DDDD05AE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F752-F846-4F41-9DA0-B3398F31DD62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42013263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DA58074-FBBE-4DBB-A1AE-B5A0AC812A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3C12FAD-60AF-47F3-AA92-460A782CEF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A27613C4-DBFA-4CC6-8D41-CCA9147914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D9B17D-9A41-4B4B-A24D-F8BF97D9DB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7FA57-C585-244B-8F83-9BDCE76C2BCF}" type="datetimeFigureOut">
              <a:rPr lang="es-ES_tradnl" smtClean="0"/>
              <a:t>16/01/2026</a:t>
            </a:fld>
            <a:endParaRPr lang="es-ES_tradnl" dirty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C588660-BBE5-44F8-9B39-69D18EBD31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04ED3EC-5AF4-452C-87AC-CF79B09F2F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F752-F846-4F41-9DA0-B3398F31DD62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40994968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8D6BD75-DE14-4B83-817A-97EE78F072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89382F07-67D2-413A-8CFD-744F8310D6D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54E27A4C-3169-4304-9FB7-8E59A90512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5BDDA7D8-7D60-4EDB-ACE4-F723FAAF1E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7FA57-C585-244B-8F83-9BDCE76C2BCF}" type="datetimeFigureOut">
              <a:rPr lang="es-ES_tradnl" smtClean="0"/>
              <a:t>16/01/2026</a:t>
            </a:fld>
            <a:endParaRPr lang="es-ES_tradnl" dirty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F260AF0-4255-46B6-B5BD-F86D9413D8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ECDFD74-D86A-4DD6-9198-61E9994289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F752-F846-4F41-9DA0-B3398F31DD62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5300229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182D569E-4EF3-4E45-B5D5-FC507DEC06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E4EBC6D-7D10-4361-BC91-99619EBB6B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6819ABD-96BD-401E-9C5A-4B265363652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E7FA57-C585-244B-8F83-9BDCE76C2BCF}" type="datetimeFigureOut">
              <a:rPr lang="es-ES_tradnl" smtClean="0"/>
              <a:t>16/01/2026</a:t>
            </a:fld>
            <a:endParaRPr lang="es-ES_tradnl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176B34E-AE7E-4156-B18F-711948C671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C8B0381-B7AD-424C-870F-B24C02EDEF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BF752-F846-4F41-9DA0-B3398F31DD62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5141666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emf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chart" Target="../charts/chart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10" Type="http://schemas.openxmlformats.org/officeDocument/2006/relationships/image" Target="../media/image17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emf"/><Relationship Id="rId3" Type="http://schemas.openxmlformats.org/officeDocument/2006/relationships/notesSlide" Target="../notesSlides/notesSlide2.xml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chart" Target="../charts/chart3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emf"/><Relationship Id="rId5" Type="http://schemas.openxmlformats.org/officeDocument/2006/relationships/image" Target="../media/image1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10" Type="http://schemas.openxmlformats.org/officeDocument/2006/relationships/image" Target="../media/image28.jpeg"/><Relationship Id="rId4" Type="http://schemas.openxmlformats.org/officeDocument/2006/relationships/image" Target="../media/image22.png"/><Relationship Id="rId9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CuadroTexto 32">
            <a:extLst>
              <a:ext uri="{FF2B5EF4-FFF2-40B4-BE49-F238E27FC236}">
                <a16:creationId xmlns:a16="http://schemas.microsoft.com/office/drawing/2014/main" id="{98FA050F-DA14-5D47-860C-2B06FB8C55EA}"/>
              </a:ext>
            </a:extLst>
          </p:cNvPr>
          <p:cNvSpPr txBox="1"/>
          <p:nvPr/>
        </p:nvSpPr>
        <p:spPr>
          <a:xfrm>
            <a:off x="2966152" y="2893035"/>
            <a:ext cx="90329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200" dirty="0">
                <a:latin typeface="Arial Black" panose="020B0604020202020204" pitchFamily="34" charset="0"/>
                <a:cs typeface="Arial Black" panose="020B0604020202020204" pitchFamily="34" charset="0"/>
              </a:rPr>
              <a:t>SUBCOMITÉ SECTORIAL DEL EJE 3 TODOS POR LA PAZ</a:t>
            </a:r>
          </a:p>
          <a:p>
            <a:pPr algn="ctr"/>
            <a:r>
              <a:rPr lang="es-MX" sz="2000" b="1" dirty="0" smtClean="0">
                <a:latin typeface="Arial Black" panose="020B0604020202020204" pitchFamily="34" charset="0"/>
                <a:cs typeface="Arial Black" panose="020B0604020202020204" pitchFamily="34" charset="0"/>
              </a:rPr>
              <a:t>CUARTA </a:t>
            </a:r>
            <a:r>
              <a:rPr lang="es-MX" sz="2000" b="1" dirty="0">
                <a:latin typeface="Arial Black" panose="020B0604020202020204" pitchFamily="34" charset="0"/>
                <a:cs typeface="Arial Black" panose="020B0604020202020204" pitchFamily="34" charset="0"/>
              </a:rPr>
              <a:t>SESIÓN ORDINARIA 2025</a:t>
            </a:r>
          </a:p>
        </p:txBody>
      </p:sp>
      <p:pic>
        <p:nvPicPr>
          <p:cNvPr id="35" name="Imagen 34">
            <a:extLst>
              <a:ext uri="{FF2B5EF4-FFF2-40B4-BE49-F238E27FC236}">
                <a16:creationId xmlns:a16="http://schemas.microsoft.com/office/drawing/2014/main" id="{D16FDEF1-01AF-904D-BC09-6352911267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109" y="463493"/>
            <a:ext cx="11823700" cy="101600"/>
          </a:xfrm>
          <a:prstGeom prst="rect">
            <a:avLst/>
          </a:prstGeom>
        </p:spPr>
      </p:pic>
      <p:sp>
        <p:nvSpPr>
          <p:cNvPr id="36" name="CuadroTexto 35">
            <a:extLst>
              <a:ext uri="{FF2B5EF4-FFF2-40B4-BE49-F238E27FC236}">
                <a16:creationId xmlns:a16="http://schemas.microsoft.com/office/drawing/2014/main" id="{6D1D4BCC-2746-A64A-8759-D332562A7905}"/>
              </a:ext>
            </a:extLst>
          </p:cNvPr>
          <p:cNvSpPr txBox="1"/>
          <p:nvPr/>
        </p:nvSpPr>
        <p:spPr>
          <a:xfrm>
            <a:off x="2209800" y="4387202"/>
            <a:ext cx="97035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/>
              <a:t>ASOCIACIÓN DE FÚTBOL PIONEROS A.C</a:t>
            </a:r>
          </a:p>
        </p:txBody>
      </p:sp>
      <p:grpSp>
        <p:nvGrpSpPr>
          <p:cNvPr id="7" name="Grupo 6">
            <a:extLst>
              <a:ext uri="{FF2B5EF4-FFF2-40B4-BE49-F238E27FC236}">
                <a16:creationId xmlns:a16="http://schemas.microsoft.com/office/drawing/2014/main" id="{367A3E09-5C0D-4AFB-B081-397B7B8EB43F}"/>
              </a:ext>
            </a:extLst>
          </p:cNvPr>
          <p:cNvGrpSpPr/>
          <p:nvPr/>
        </p:nvGrpSpPr>
        <p:grpSpPr>
          <a:xfrm>
            <a:off x="6815667" y="650970"/>
            <a:ext cx="5097659" cy="1281228"/>
            <a:chOff x="6536563" y="699656"/>
            <a:chExt cx="5462577" cy="1404322"/>
          </a:xfrm>
        </p:grpSpPr>
        <p:pic>
          <p:nvPicPr>
            <p:cNvPr id="4" name="Imagen 3">
              <a:extLst>
                <a:ext uri="{FF2B5EF4-FFF2-40B4-BE49-F238E27FC236}">
                  <a16:creationId xmlns:a16="http://schemas.microsoft.com/office/drawing/2014/main" id="{69D7EBAE-1498-836C-C091-FFA3BCBC237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33344" b="30331"/>
            <a:stretch>
              <a:fillRect/>
            </a:stretch>
          </p:blipFill>
          <p:spPr>
            <a:xfrm>
              <a:off x="8151223" y="1117037"/>
              <a:ext cx="3847917" cy="558999"/>
            </a:xfrm>
            <a:prstGeom prst="rect">
              <a:avLst/>
            </a:prstGeom>
          </p:spPr>
        </p:pic>
        <p:pic>
          <p:nvPicPr>
            <p:cNvPr id="5" name="Imagen 4">
              <a:extLst>
                <a:ext uri="{FF2B5EF4-FFF2-40B4-BE49-F238E27FC236}">
                  <a16:creationId xmlns:a16="http://schemas.microsoft.com/office/drawing/2014/main" id="{02D97BF7-4CA2-410D-AA17-51688739881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t="1828"/>
            <a:stretch>
              <a:fillRect/>
            </a:stretch>
          </p:blipFill>
          <p:spPr>
            <a:xfrm>
              <a:off x="6536563" y="699656"/>
              <a:ext cx="1457521" cy="1404322"/>
            </a:xfrm>
            <a:prstGeom prst="rect">
              <a:avLst/>
            </a:prstGeom>
          </p:spPr>
        </p:pic>
      </p:grpSp>
      <p:pic>
        <p:nvPicPr>
          <p:cNvPr id="8" name="Imagen 7">
            <a:extLst>
              <a:ext uri="{FF2B5EF4-FFF2-40B4-BE49-F238E27FC236}">
                <a16:creationId xmlns:a16="http://schemas.microsoft.com/office/drawing/2014/main" id="{3A19659B-8019-5C7E-C3CF-8DD80CD0C5F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6492" y="612352"/>
            <a:ext cx="1903080" cy="2660459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17CC16D2-EC30-A4DE-4D83-A3DD2D1348D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15371" y="514293"/>
            <a:ext cx="4464496" cy="17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15189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0"/>
          <p:cNvGrpSpPr/>
          <p:nvPr/>
        </p:nvGrpSpPr>
        <p:grpSpPr>
          <a:xfrm>
            <a:off x="930760" y="764536"/>
            <a:ext cx="4869797" cy="5328928"/>
            <a:chOff x="0" y="0"/>
            <a:chExt cx="9739593" cy="10657856"/>
          </a:xfrm>
        </p:grpSpPr>
        <p:pic>
          <p:nvPicPr>
            <p:cNvPr id="11" name="Picture 11"/>
            <p:cNvPicPr>
              <a:picLocks noChangeAspect="1"/>
            </p:cNvPicPr>
            <p:nvPr/>
          </p:nvPicPr>
          <p:blipFill>
            <a:blip r:embed="rId3"/>
            <a:srcRect l="32193" r="32193"/>
            <a:stretch>
              <a:fillRect/>
            </a:stretch>
          </p:blipFill>
          <p:spPr>
            <a:xfrm>
              <a:off x="0" y="0"/>
              <a:ext cx="9739593" cy="10657856"/>
            </a:xfrm>
            <a:prstGeom prst="rect">
              <a:avLst/>
            </a:prstGeom>
          </p:spPr>
        </p:pic>
      </p:grpSp>
      <p:pic>
        <p:nvPicPr>
          <p:cNvPr id="12" name="Picture 12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10133193" y="132591"/>
            <a:ext cx="2058807" cy="1171014"/>
          </a:xfrm>
          <a:prstGeom prst="rect">
            <a:avLst/>
          </a:prstGeom>
        </p:spPr>
      </p:pic>
      <p:sp>
        <p:nvSpPr>
          <p:cNvPr id="13" name="TextBox 13"/>
          <p:cNvSpPr txBox="1"/>
          <p:nvPr/>
        </p:nvSpPr>
        <p:spPr>
          <a:xfrm>
            <a:off x="6096000" y="1435723"/>
            <a:ext cx="5673384" cy="91255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310"/>
              </a:lnSpc>
            </a:pPr>
            <a:r>
              <a:rPr lang="en-US" sz="2200" spc="110" dirty="0">
                <a:solidFill>
                  <a:srgbClr val="2B4A9D"/>
                </a:solidFill>
                <a:latin typeface="Poppins ExtraBold"/>
              </a:rPr>
              <a:t>OBJETIVO GENERAL DEL PROGRAMA</a:t>
            </a:r>
          </a:p>
          <a:p>
            <a:pPr algn="ctr">
              <a:lnSpc>
                <a:spcPts val="5600"/>
              </a:lnSpc>
            </a:pPr>
            <a:endParaRPr lang="en-US" sz="2200" spc="110" dirty="0">
              <a:solidFill>
                <a:srgbClr val="2B4A9D"/>
              </a:solidFill>
              <a:latin typeface="Poppins ExtraBold"/>
            </a:endParaRPr>
          </a:p>
        </p:txBody>
      </p:sp>
      <p:sp>
        <p:nvSpPr>
          <p:cNvPr id="14" name="TextBox 14"/>
          <p:cNvSpPr txBox="1"/>
          <p:nvPr/>
        </p:nvSpPr>
        <p:spPr>
          <a:xfrm>
            <a:off x="6096000" y="1760489"/>
            <a:ext cx="5737538" cy="295465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/>
            <a:r>
              <a:rPr lang="es-ES" sz="1600" b="1" spc="200" dirty="0">
                <a:solidFill>
                  <a:srgbClr val="000000"/>
                </a:solidFill>
                <a:latin typeface="Lato Bold Italics"/>
              </a:rPr>
              <a:t>3.5.1.1 La población de Benito Juárez mejora su acceso a la cultura física y deportiva mediante la práctica del fútbol y actividades recreativas.</a:t>
            </a:r>
            <a:endParaRPr lang="en-US" sz="1600" b="1" spc="200" dirty="0">
              <a:solidFill>
                <a:srgbClr val="000000"/>
              </a:solidFill>
              <a:latin typeface="Lato Bold Italics"/>
            </a:endParaRPr>
          </a:p>
          <a:p>
            <a:pPr algn="just"/>
            <a:r>
              <a:rPr lang="en-US" sz="1600" b="1" spc="200" dirty="0">
                <a:solidFill>
                  <a:srgbClr val="000000"/>
                </a:solidFill>
                <a:latin typeface="Lato Italics"/>
              </a:rPr>
              <a:t>En la gráfica se </a:t>
            </a:r>
            <a:r>
              <a:rPr lang="en-US" sz="1600" b="1" spc="200" dirty="0" err="1">
                <a:solidFill>
                  <a:srgbClr val="000000"/>
                </a:solidFill>
                <a:latin typeface="Lato Italics"/>
              </a:rPr>
              <a:t>presenta</a:t>
            </a:r>
            <a:r>
              <a:rPr lang="en-US" sz="1600" b="1" spc="200" dirty="0">
                <a:solidFill>
                  <a:srgbClr val="000000"/>
                </a:solidFill>
                <a:latin typeface="Lato Italics"/>
              </a:rPr>
              <a:t> el nivel programado en el </a:t>
            </a:r>
            <a:r>
              <a:rPr lang="en-US" sz="1600" b="1" spc="200" dirty="0" err="1">
                <a:solidFill>
                  <a:srgbClr val="000000"/>
                </a:solidFill>
                <a:latin typeface="Lato Bold Italics"/>
              </a:rPr>
              <a:t>Propósito</a:t>
            </a:r>
            <a:r>
              <a:rPr lang="en-US" sz="1600" b="1" spc="200" dirty="0">
                <a:solidFill>
                  <a:srgbClr val="000000"/>
                </a:solidFill>
                <a:latin typeface="Lato Bold Italics"/>
              </a:rPr>
              <a:t> del </a:t>
            </a:r>
            <a:r>
              <a:rPr lang="en-US" sz="1600" b="1" spc="200" dirty="0" err="1">
                <a:solidFill>
                  <a:srgbClr val="000000"/>
                </a:solidFill>
                <a:latin typeface="Lato Bold Italics"/>
              </a:rPr>
              <a:t>Programa</a:t>
            </a:r>
            <a:r>
              <a:rPr lang="en-US" sz="1600" b="1" spc="200" dirty="0">
                <a:solidFill>
                  <a:srgbClr val="000000"/>
                </a:solidFill>
                <a:latin typeface="Lato Bold Italics"/>
              </a:rPr>
              <a:t> teniendo un </a:t>
            </a:r>
            <a:r>
              <a:rPr lang="en-US" sz="1600" b="1" spc="200" dirty="0" err="1">
                <a:solidFill>
                  <a:srgbClr val="000000"/>
                </a:solidFill>
                <a:latin typeface="Lato Bold Italics"/>
              </a:rPr>
              <a:t>alcance</a:t>
            </a:r>
            <a:r>
              <a:rPr lang="en-US" sz="1600" b="1" spc="200" dirty="0">
                <a:solidFill>
                  <a:srgbClr val="000000"/>
                </a:solidFill>
                <a:latin typeface="Lato Bold Italics"/>
              </a:rPr>
              <a:t> del 102.73% </a:t>
            </a:r>
            <a:r>
              <a:rPr lang="en-US" sz="1600" b="1" spc="200" dirty="0">
                <a:solidFill>
                  <a:srgbClr val="000000"/>
                </a:solidFill>
                <a:latin typeface="Lato Italics"/>
              </a:rPr>
              <a:t>es </a:t>
            </a:r>
            <a:r>
              <a:rPr lang="en-US" sz="1600" b="1" spc="200" dirty="0" err="1">
                <a:solidFill>
                  <a:srgbClr val="000000"/>
                </a:solidFill>
                <a:latin typeface="Lato Italics"/>
              </a:rPr>
              <a:t>decir</a:t>
            </a:r>
            <a:r>
              <a:rPr lang="en-US" sz="1600" b="1" spc="200" dirty="0">
                <a:solidFill>
                  <a:srgbClr val="000000"/>
                </a:solidFill>
                <a:latin typeface="Lato Italics"/>
              </a:rPr>
              <a:t> 5650</a:t>
            </a:r>
            <a:r>
              <a:rPr lang="en-US" sz="1600" b="1" spc="200" dirty="0">
                <a:solidFill>
                  <a:srgbClr val="000000"/>
                </a:solidFill>
                <a:latin typeface="Lato Bold Italics"/>
              </a:rPr>
              <a:t> participantes y </a:t>
            </a:r>
            <a:r>
              <a:rPr lang="en-US" sz="1600" b="1" spc="200" dirty="0" err="1">
                <a:solidFill>
                  <a:srgbClr val="000000"/>
                </a:solidFill>
                <a:latin typeface="Lato Bold Italics"/>
              </a:rPr>
              <a:t>asistentes</a:t>
            </a:r>
            <a:r>
              <a:rPr lang="en-US" sz="1600" b="1" spc="200" dirty="0">
                <a:solidFill>
                  <a:srgbClr val="000000"/>
                </a:solidFill>
                <a:latin typeface="Lato Italics"/>
              </a:rPr>
              <a:t> en las actividades</a:t>
            </a:r>
          </a:p>
          <a:p>
            <a:pPr algn="ctr"/>
            <a:endParaRPr lang="en-US" sz="1600" spc="200" dirty="0">
              <a:solidFill>
                <a:srgbClr val="000000"/>
              </a:solidFill>
              <a:latin typeface="Lato Italics"/>
            </a:endParaRPr>
          </a:p>
          <a:p>
            <a:pPr algn="ctr"/>
            <a:endParaRPr lang="en-US" sz="1600" spc="200" dirty="0">
              <a:solidFill>
                <a:srgbClr val="000000"/>
              </a:solidFill>
              <a:latin typeface="Lato Italics"/>
            </a:endParaRPr>
          </a:p>
          <a:p>
            <a:pPr algn="ctr"/>
            <a:endParaRPr lang="en-US" sz="1600" spc="200" dirty="0">
              <a:solidFill>
                <a:srgbClr val="000000"/>
              </a:solidFill>
              <a:latin typeface="Lato Italics"/>
            </a:endParaRPr>
          </a:p>
          <a:p>
            <a:pPr algn="ctr"/>
            <a:endParaRPr lang="en-US" sz="1600" spc="200" dirty="0">
              <a:solidFill>
                <a:srgbClr val="000000"/>
              </a:solidFill>
              <a:latin typeface="Lato Italics"/>
            </a:endParaRPr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8BB8BB3A-A15D-66B8-6E4B-B1108F645A50}"/>
              </a:ext>
            </a:extLst>
          </p:cNvPr>
          <p:cNvSpPr/>
          <p:nvPr/>
        </p:nvSpPr>
        <p:spPr>
          <a:xfrm>
            <a:off x="930757" y="736600"/>
            <a:ext cx="4870275" cy="538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200"/>
          </a:p>
        </p:txBody>
      </p:sp>
      <p:graphicFrame>
        <p:nvGraphicFramePr>
          <p:cNvPr id="6" name="Objeto 5">
            <a:extLst>
              <a:ext uri="{FF2B5EF4-FFF2-40B4-BE49-F238E27FC236}">
                <a16:creationId xmlns:a16="http://schemas.microsoft.com/office/drawing/2014/main" id="{2E29F7B8-E533-B673-C259-20260F324CC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392144" y="3525011"/>
          <a:ext cx="3072341" cy="22082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Worksheet" r:id="rId5" imgW="3116615" imgH="1882203" progId="Excel.Sheet.12">
                  <p:embed/>
                </p:oleObj>
              </mc:Choice>
              <mc:Fallback>
                <p:oleObj name="Worksheet" r:id="rId5" imgW="3116615" imgH="1882203" progId="Excel.Sheet.12">
                  <p:embed/>
                  <p:pic>
                    <p:nvPicPr>
                      <p:cNvPr id="6" name="Objeto 5">
                        <a:extLst>
                          <a:ext uri="{FF2B5EF4-FFF2-40B4-BE49-F238E27FC236}">
                            <a16:creationId xmlns:a16="http://schemas.microsoft.com/office/drawing/2014/main" id="{2E29F7B8-E533-B673-C259-20260F324CC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392144" y="3525011"/>
                        <a:ext cx="3072341" cy="220824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Gráfico 14">
            <a:extLst>
              <a:ext uri="{FF2B5EF4-FFF2-40B4-BE49-F238E27FC236}">
                <a16:creationId xmlns:a16="http://schemas.microsoft.com/office/drawing/2014/main" id="{950DA49A-E12F-4604-AE76-6BAB14BE248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07415962"/>
              </p:ext>
            </p:extLst>
          </p:nvPr>
        </p:nvGraphicFramePr>
        <p:xfrm>
          <a:off x="930758" y="736600"/>
          <a:ext cx="4493643" cy="54767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8"/>
          <p:cNvGrpSpPr/>
          <p:nvPr/>
        </p:nvGrpSpPr>
        <p:grpSpPr>
          <a:xfrm>
            <a:off x="1604327" y="-6663"/>
            <a:ext cx="10587673" cy="438463"/>
            <a:chOff x="0" y="0"/>
            <a:chExt cx="5454170" cy="15240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5454171" cy="152400"/>
            </a:xfrm>
            <a:custGeom>
              <a:avLst/>
              <a:gdLst/>
              <a:ahLst/>
              <a:cxnLst/>
              <a:rect l="l" t="t" r="r" b="b"/>
              <a:pathLst>
                <a:path w="5454171" h="152400">
                  <a:moveTo>
                    <a:pt x="0" y="0"/>
                  </a:moveTo>
                  <a:lnTo>
                    <a:pt x="5454171" y="0"/>
                  </a:lnTo>
                  <a:lnTo>
                    <a:pt x="5454171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1B76B6"/>
            </a:solidFill>
          </p:spPr>
          <p:txBody>
            <a:bodyPr/>
            <a:lstStyle/>
            <a:p>
              <a:endParaRPr lang="es-MX"/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930760" y="764536"/>
            <a:ext cx="4869797" cy="5328928"/>
            <a:chOff x="0" y="0"/>
            <a:chExt cx="9739593" cy="10657856"/>
          </a:xfrm>
        </p:grpSpPr>
        <p:pic>
          <p:nvPicPr>
            <p:cNvPr id="11" name="Picture 11"/>
            <p:cNvPicPr>
              <a:picLocks noChangeAspect="1"/>
            </p:cNvPicPr>
            <p:nvPr/>
          </p:nvPicPr>
          <p:blipFill>
            <a:blip r:embed="rId3"/>
            <a:srcRect l="32193" r="32193"/>
            <a:stretch>
              <a:fillRect/>
            </a:stretch>
          </p:blipFill>
          <p:spPr>
            <a:xfrm>
              <a:off x="0" y="0"/>
              <a:ext cx="9739593" cy="10657856"/>
            </a:xfrm>
            <a:prstGeom prst="rect">
              <a:avLst/>
            </a:prstGeom>
          </p:spPr>
        </p:pic>
      </p:grpSp>
      <p:pic>
        <p:nvPicPr>
          <p:cNvPr id="12" name="Picture 12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10133193" y="132591"/>
            <a:ext cx="2058807" cy="1171014"/>
          </a:xfrm>
          <a:prstGeom prst="rect">
            <a:avLst/>
          </a:prstGeom>
        </p:spPr>
      </p:pic>
      <p:sp>
        <p:nvSpPr>
          <p:cNvPr id="13" name="TextBox 13"/>
          <p:cNvSpPr txBox="1"/>
          <p:nvPr/>
        </p:nvSpPr>
        <p:spPr>
          <a:xfrm>
            <a:off x="5165581" y="428605"/>
            <a:ext cx="5673384" cy="154260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779"/>
              </a:lnSpc>
            </a:pPr>
            <a:r>
              <a:rPr lang="en-US" sz="1533" spc="77" dirty="0">
                <a:solidFill>
                  <a:srgbClr val="2B4A9D"/>
                </a:solidFill>
                <a:latin typeface="Poppins ExtraBold"/>
              </a:rPr>
              <a:t>ACTIVIDADES</a:t>
            </a:r>
          </a:p>
          <a:p>
            <a:pPr algn="ctr">
              <a:lnSpc>
                <a:spcPts val="1779"/>
              </a:lnSpc>
            </a:pPr>
            <a:r>
              <a:rPr lang="en-US" sz="1533" spc="77" dirty="0">
                <a:solidFill>
                  <a:srgbClr val="2B4A9D"/>
                </a:solidFill>
                <a:latin typeface="Poppins ExtraBold"/>
              </a:rPr>
              <a:t>Partidos de fútbol a nivel profesional y semiprofesional realizados. </a:t>
            </a:r>
          </a:p>
          <a:p>
            <a:pPr algn="ctr">
              <a:lnSpc>
                <a:spcPts val="1960"/>
              </a:lnSpc>
            </a:pPr>
            <a:endParaRPr lang="en-US" sz="1533" spc="77" dirty="0">
              <a:solidFill>
                <a:srgbClr val="2B4A9D"/>
              </a:solidFill>
              <a:latin typeface="Poppins ExtraBold"/>
            </a:endParaRPr>
          </a:p>
          <a:p>
            <a:pPr algn="ctr">
              <a:lnSpc>
                <a:spcPts val="5600"/>
              </a:lnSpc>
            </a:pPr>
            <a:endParaRPr lang="en-US" sz="1533" spc="77" dirty="0">
              <a:solidFill>
                <a:srgbClr val="2B4A9D"/>
              </a:solidFill>
              <a:latin typeface="Poppins ExtraBold"/>
            </a:endParaRPr>
          </a:p>
        </p:txBody>
      </p:sp>
      <p:sp>
        <p:nvSpPr>
          <p:cNvPr id="14" name="TextBox 14"/>
          <p:cNvSpPr txBox="1"/>
          <p:nvPr/>
        </p:nvSpPr>
        <p:spPr>
          <a:xfrm>
            <a:off x="6089856" y="1333556"/>
            <a:ext cx="5898945" cy="586917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/>
            <a:r>
              <a:rPr lang="en-US" sz="1867" spc="160" dirty="0">
                <a:solidFill>
                  <a:srgbClr val="000000"/>
                </a:solidFill>
                <a:latin typeface="Lato Bold Italics"/>
              </a:rPr>
              <a:t>Las gráficas representan:</a:t>
            </a:r>
          </a:p>
          <a:p>
            <a:pPr algn="just"/>
            <a:endParaRPr lang="en-US" sz="1867" spc="160" dirty="0">
              <a:solidFill>
                <a:srgbClr val="000000"/>
              </a:solidFill>
              <a:latin typeface="Lato Bold Italics"/>
            </a:endParaRPr>
          </a:p>
          <a:p>
            <a:pPr marL="316674" lvl="1" indent="-158337" algn="just">
              <a:buFont typeface="Arial"/>
              <a:buChar char="•"/>
            </a:pPr>
            <a:r>
              <a:rPr lang="en-US" sz="1867" spc="147" dirty="0">
                <a:solidFill>
                  <a:srgbClr val="000000"/>
                </a:solidFill>
                <a:latin typeface="Lato Bold Italics"/>
              </a:rPr>
              <a:t>Participación y realización de partidos de fútbol de Segunda División Profesional.</a:t>
            </a:r>
          </a:p>
          <a:p>
            <a:pPr algn="just"/>
            <a:r>
              <a:rPr lang="en-US" sz="1867" spc="147" dirty="0">
                <a:solidFill>
                  <a:srgbClr val="000000"/>
                </a:solidFill>
                <a:latin typeface="Lato Italics"/>
              </a:rPr>
              <a:t>La participación en la Segunda División Profesional se logra teniendo una asistencia a los partidos superior a lo programado</a:t>
            </a:r>
            <a:r>
              <a:rPr lang="en-US" sz="1867" spc="147" dirty="0">
                <a:solidFill>
                  <a:srgbClr val="000000"/>
                </a:solidFill>
                <a:latin typeface="Lato Bold Italics"/>
              </a:rPr>
              <a:t> del 115.14% </a:t>
            </a:r>
            <a:r>
              <a:rPr lang="en-US" sz="1867" spc="147" dirty="0" err="1">
                <a:solidFill>
                  <a:srgbClr val="000000"/>
                </a:solidFill>
                <a:latin typeface="Lato Bold Italics"/>
              </a:rPr>
              <a:t>logrado</a:t>
            </a:r>
            <a:r>
              <a:rPr lang="en-US" sz="1867" spc="147" dirty="0">
                <a:solidFill>
                  <a:srgbClr val="000000"/>
                </a:solidFill>
                <a:latin typeface="Lato Bold Italics"/>
              </a:rPr>
              <a:t> con 2015 </a:t>
            </a:r>
            <a:r>
              <a:rPr lang="en-US" sz="1867" spc="147" dirty="0" err="1">
                <a:solidFill>
                  <a:srgbClr val="000000"/>
                </a:solidFill>
                <a:latin typeface="Lato Bold Italics"/>
              </a:rPr>
              <a:t>asistentes</a:t>
            </a:r>
            <a:r>
              <a:rPr lang="en-US" sz="1867" spc="147" dirty="0">
                <a:solidFill>
                  <a:srgbClr val="000000"/>
                </a:solidFill>
                <a:latin typeface="Lato Bold Italics"/>
              </a:rPr>
              <a:t>.</a:t>
            </a:r>
          </a:p>
          <a:p>
            <a:pPr algn="just"/>
            <a:endParaRPr lang="en-US" sz="1867" spc="147" dirty="0">
              <a:solidFill>
                <a:srgbClr val="000000"/>
              </a:solidFill>
              <a:latin typeface="Lato Bold Italics"/>
            </a:endParaRPr>
          </a:p>
          <a:p>
            <a:pPr marL="316674" lvl="1" indent="-158337" algn="just">
              <a:buFont typeface="Arial"/>
              <a:buChar char="•"/>
            </a:pPr>
            <a:r>
              <a:rPr lang="en-US" sz="1867" spc="147" dirty="0">
                <a:solidFill>
                  <a:srgbClr val="000000"/>
                </a:solidFill>
                <a:latin typeface="Lato Bold Italics"/>
              </a:rPr>
              <a:t>Participación y realización de partidos de </a:t>
            </a:r>
            <a:r>
              <a:rPr lang="en-US" sz="1867" spc="147" dirty="0" err="1">
                <a:solidFill>
                  <a:srgbClr val="000000"/>
                </a:solidFill>
                <a:latin typeface="Lato Bold Italics"/>
              </a:rPr>
              <a:t>fútbol</a:t>
            </a:r>
            <a:r>
              <a:rPr lang="en-US" sz="1867" spc="147" dirty="0">
                <a:solidFill>
                  <a:srgbClr val="000000"/>
                </a:solidFill>
                <a:latin typeface="Lato Bold Italics"/>
              </a:rPr>
              <a:t> </a:t>
            </a:r>
            <a:r>
              <a:rPr lang="en-US" sz="1867" spc="147" dirty="0" err="1">
                <a:solidFill>
                  <a:srgbClr val="000000"/>
                </a:solidFill>
                <a:latin typeface="Lato Bold Italics"/>
              </a:rPr>
              <a:t>tercera</a:t>
            </a:r>
            <a:r>
              <a:rPr lang="en-US" sz="1867" spc="147" dirty="0">
                <a:solidFill>
                  <a:srgbClr val="000000"/>
                </a:solidFill>
                <a:latin typeface="Lato Bold Italics"/>
              </a:rPr>
              <a:t> </a:t>
            </a:r>
            <a:r>
              <a:rPr lang="en-US" sz="1867" spc="147" dirty="0" err="1">
                <a:solidFill>
                  <a:srgbClr val="000000"/>
                </a:solidFill>
                <a:latin typeface="Lato Bold Italics"/>
              </a:rPr>
              <a:t>división</a:t>
            </a:r>
            <a:r>
              <a:rPr lang="en-US" sz="1867" spc="147" dirty="0">
                <a:solidFill>
                  <a:srgbClr val="000000"/>
                </a:solidFill>
                <a:latin typeface="Lato Bold Italics"/>
              </a:rPr>
              <a:t>.</a:t>
            </a:r>
          </a:p>
          <a:p>
            <a:pPr algn="just"/>
            <a:r>
              <a:rPr lang="en-US" sz="1867" spc="147" dirty="0">
                <a:solidFill>
                  <a:srgbClr val="000000"/>
                </a:solidFill>
                <a:latin typeface="Lato Italics"/>
              </a:rPr>
              <a:t>La asistencia en los partidos semiprofesionales logra una meta superior</a:t>
            </a:r>
            <a:r>
              <a:rPr lang="en-US" sz="1867" spc="147" dirty="0">
                <a:solidFill>
                  <a:srgbClr val="000000"/>
                </a:solidFill>
                <a:latin typeface="Lato Bold Italics"/>
              </a:rPr>
              <a:t> del 108.39% de lo programado </a:t>
            </a:r>
          </a:p>
          <a:p>
            <a:pPr algn="just"/>
            <a:endParaRPr lang="en-US" sz="1200" spc="147" dirty="0">
              <a:solidFill>
                <a:srgbClr val="000000"/>
              </a:solidFill>
              <a:latin typeface="Lato Italics"/>
            </a:endParaRPr>
          </a:p>
          <a:p>
            <a:pPr algn="just"/>
            <a:endParaRPr lang="en-US" sz="1200" spc="147" dirty="0">
              <a:solidFill>
                <a:srgbClr val="000000"/>
              </a:solidFill>
              <a:latin typeface="Lato Italics"/>
            </a:endParaRPr>
          </a:p>
          <a:p>
            <a:pPr algn="just"/>
            <a:endParaRPr lang="en-US" sz="1200" spc="147" dirty="0">
              <a:solidFill>
                <a:srgbClr val="000000"/>
              </a:solidFill>
              <a:latin typeface="Lato Italics"/>
            </a:endParaRPr>
          </a:p>
          <a:p>
            <a:pPr algn="just"/>
            <a:endParaRPr lang="en-US" sz="1200" spc="147" dirty="0">
              <a:solidFill>
                <a:srgbClr val="000000"/>
              </a:solidFill>
              <a:latin typeface="Lato Italics"/>
            </a:endParaRPr>
          </a:p>
          <a:p>
            <a:pPr algn="just"/>
            <a:endParaRPr lang="en-US" sz="1200" spc="147" dirty="0">
              <a:solidFill>
                <a:srgbClr val="000000"/>
              </a:solidFill>
              <a:latin typeface="Lato Italics"/>
            </a:endParaRPr>
          </a:p>
          <a:p>
            <a:pPr algn="just"/>
            <a:endParaRPr lang="en-US" sz="1200" spc="147" dirty="0">
              <a:solidFill>
                <a:srgbClr val="000000"/>
              </a:solidFill>
              <a:latin typeface="Lato Italics"/>
            </a:endParaRPr>
          </a:p>
          <a:p>
            <a:pPr algn="ctr"/>
            <a:endParaRPr lang="en-US" sz="1200" spc="147" dirty="0">
              <a:solidFill>
                <a:srgbClr val="000000"/>
              </a:solidFill>
              <a:latin typeface="Lato Italics"/>
            </a:endParaRPr>
          </a:p>
          <a:p>
            <a:pPr algn="ctr"/>
            <a:endParaRPr lang="en-US" sz="1200" spc="147" dirty="0">
              <a:solidFill>
                <a:srgbClr val="000000"/>
              </a:solidFill>
              <a:latin typeface="Lato Italics"/>
            </a:endParaRPr>
          </a:p>
          <a:p>
            <a:pPr algn="ctr"/>
            <a:endParaRPr lang="en-US" sz="1200" spc="147" dirty="0">
              <a:solidFill>
                <a:srgbClr val="000000"/>
              </a:solidFill>
              <a:latin typeface="Lato Italics"/>
            </a:endParaRPr>
          </a:p>
          <a:p>
            <a:pPr algn="ctr"/>
            <a:endParaRPr lang="en-US" sz="1200" spc="147" dirty="0">
              <a:solidFill>
                <a:srgbClr val="000000"/>
              </a:solidFill>
              <a:latin typeface="Lato Italics"/>
            </a:endParaRP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E496C881-B0DC-9EA6-F656-7B12FB632860}"/>
              </a:ext>
            </a:extLst>
          </p:cNvPr>
          <p:cNvSpPr/>
          <p:nvPr/>
        </p:nvSpPr>
        <p:spPr>
          <a:xfrm>
            <a:off x="930760" y="764536"/>
            <a:ext cx="4869797" cy="53289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200"/>
          </a:p>
        </p:txBody>
      </p:sp>
      <p:graphicFrame>
        <p:nvGraphicFramePr>
          <p:cNvPr id="6" name="Gráfico 5">
            <a:extLst>
              <a:ext uri="{FF2B5EF4-FFF2-40B4-BE49-F238E27FC236}">
                <a16:creationId xmlns:a16="http://schemas.microsoft.com/office/drawing/2014/main" id="{62F39659-62BC-47C5-AB8B-0EFA979850C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65647977"/>
              </p:ext>
            </p:extLst>
          </p:nvPr>
        </p:nvGraphicFramePr>
        <p:xfrm>
          <a:off x="622013" y="428605"/>
          <a:ext cx="4729403" cy="52086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>
            <a:extLst>
              <a:ext uri="{FF2B5EF4-FFF2-40B4-BE49-F238E27FC236}">
                <a16:creationId xmlns:a16="http://schemas.microsoft.com/office/drawing/2014/main" id="{93660083-018D-4F9E-81A3-A28562A81E90}"/>
              </a:ext>
            </a:extLst>
          </p:cNvPr>
          <p:cNvSpPr/>
          <p:nvPr/>
        </p:nvSpPr>
        <p:spPr>
          <a:xfrm>
            <a:off x="282635" y="215206"/>
            <a:ext cx="11626729" cy="8925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Evidencias Fotográficas</a:t>
            </a:r>
          </a:p>
          <a:p>
            <a:endParaRPr lang="es-ES" sz="2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268" y="772488"/>
            <a:ext cx="11827265" cy="103641"/>
          </a:xfrm>
          <a:prstGeom prst="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A87EE71A-898B-5594-E4F9-197A5101F1F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466" y="1027605"/>
            <a:ext cx="2914748" cy="23069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A781509B-900D-4C0F-0F9D-9ACFA42D613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1582" y="1088319"/>
            <a:ext cx="2914748" cy="22656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643F9508-9DFD-B850-2BF6-3F779462A39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5035" y="1107758"/>
            <a:ext cx="2609850" cy="20323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09FC67C1-9ED7-8B7A-017A-8A58C358472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03590" y="1121902"/>
            <a:ext cx="2888410" cy="20182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Imagen 10" descr="Puede ser una imagen de 5 personas, personas jugando al fútbol, personas jugando al fútbol y texto que dice &quot;CEFOR CEFOR KAAN ©ProfePepe Pepe ©Profe&quot;">
            <a:extLst>
              <a:ext uri="{FF2B5EF4-FFF2-40B4-BE49-F238E27FC236}">
                <a16:creationId xmlns:a16="http://schemas.microsoft.com/office/drawing/2014/main" id="{3E15A1E6-7F02-9382-5A82-7C3123DBD47E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466" y="3620655"/>
            <a:ext cx="2960370" cy="24648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679F58FB-D464-2AB0-5675-9D0CF87A3DF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1581" y="3832955"/>
            <a:ext cx="3325545" cy="21706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809B294B-5130-F3D5-0B99-C90C60B53D3D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1478" y="3805110"/>
            <a:ext cx="2407759" cy="21706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A58E7A95-F160-6A1F-D6B1-0AFDFB193810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03590" y="3767598"/>
            <a:ext cx="2768337" cy="20977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435442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0"/>
          <p:cNvGrpSpPr/>
          <p:nvPr/>
        </p:nvGrpSpPr>
        <p:grpSpPr>
          <a:xfrm>
            <a:off x="930760" y="764536"/>
            <a:ext cx="4869797" cy="5328928"/>
            <a:chOff x="0" y="0"/>
            <a:chExt cx="9739593" cy="10657856"/>
          </a:xfrm>
        </p:grpSpPr>
        <p:pic>
          <p:nvPicPr>
            <p:cNvPr id="11" name="Picture 11"/>
            <p:cNvPicPr>
              <a:picLocks noChangeAspect="1"/>
            </p:cNvPicPr>
            <p:nvPr/>
          </p:nvPicPr>
          <p:blipFill>
            <a:blip r:embed="rId4"/>
            <a:srcRect l="32193" r="32193"/>
            <a:stretch>
              <a:fillRect/>
            </a:stretch>
          </p:blipFill>
          <p:spPr>
            <a:xfrm>
              <a:off x="0" y="0"/>
              <a:ext cx="9739593" cy="10657856"/>
            </a:xfrm>
            <a:prstGeom prst="rect">
              <a:avLst/>
            </a:prstGeom>
          </p:spPr>
        </p:pic>
      </p:grpSp>
      <p:pic>
        <p:nvPicPr>
          <p:cNvPr id="12" name="Picture 12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10133193" y="132591"/>
            <a:ext cx="2058807" cy="1171014"/>
          </a:xfrm>
          <a:prstGeom prst="rect">
            <a:avLst/>
          </a:prstGeom>
        </p:spPr>
      </p:pic>
      <p:sp>
        <p:nvSpPr>
          <p:cNvPr id="13" name="TextBox 13"/>
          <p:cNvSpPr txBox="1"/>
          <p:nvPr/>
        </p:nvSpPr>
        <p:spPr>
          <a:xfrm>
            <a:off x="6096000" y="1205384"/>
            <a:ext cx="5673384" cy="191719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667" spc="83" dirty="0">
                <a:solidFill>
                  <a:srgbClr val="2B4A9D"/>
                </a:solidFill>
                <a:latin typeface="Poppins ExtraBold"/>
              </a:rPr>
              <a:t>ACTIVIDADES</a:t>
            </a:r>
          </a:p>
          <a:p>
            <a:pPr algn="ctr">
              <a:lnSpc>
                <a:spcPts val="1779"/>
              </a:lnSpc>
            </a:pPr>
            <a:r>
              <a:rPr lang="en-US" sz="1333" spc="77" dirty="0">
                <a:solidFill>
                  <a:srgbClr val="2B4A9D"/>
                </a:solidFill>
                <a:latin typeface="Poppins ExtraBold Bold"/>
              </a:rPr>
              <a:t>DESARROLLO Y CUMPLIMIENTO A LA NORMATIVIDAD CON INFORMES DE AVANCES FINANCIEROS Y ADMINISTRATIVOS.</a:t>
            </a:r>
          </a:p>
          <a:p>
            <a:pPr algn="ctr">
              <a:lnSpc>
                <a:spcPts val="1779"/>
              </a:lnSpc>
            </a:pPr>
            <a:endParaRPr lang="en-US" sz="1533" spc="77" dirty="0">
              <a:solidFill>
                <a:srgbClr val="2B4A9D"/>
              </a:solidFill>
              <a:latin typeface="Poppins ExtraBold Bold"/>
            </a:endParaRPr>
          </a:p>
          <a:p>
            <a:pPr algn="ctr">
              <a:lnSpc>
                <a:spcPts val="1960"/>
              </a:lnSpc>
            </a:pPr>
            <a:endParaRPr lang="en-US" sz="1533" spc="77" dirty="0">
              <a:solidFill>
                <a:srgbClr val="2B4A9D"/>
              </a:solidFill>
              <a:latin typeface="Poppins ExtraBold Bold"/>
            </a:endParaRPr>
          </a:p>
          <a:p>
            <a:pPr algn="ctr">
              <a:lnSpc>
                <a:spcPts val="5600"/>
              </a:lnSpc>
            </a:pPr>
            <a:endParaRPr lang="en-US" sz="1533" spc="77" dirty="0">
              <a:solidFill>
                <a:srgbClr val="2B4A9D"/>
              </a:solidFill>
              <a:latin typeface="Poppins ExtraBold Bold"/>
            </a:endParaRPr>
          </a:p>
        </p:txBody>
      </p:sp>
      <p:sp>
        <p:nvSpPr>
          <p:cNvPr id="14" name="TextBox 14"/>
          <p:cNvSpPr txBox="1"/>
          <p:nvPr/>
        </p:nvSpPr>
        <p:spPr>
          <a:xfrm>
            <a:off x="6246163" y="2311401"/>
            <a:ext cx="5673384" cy="471776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374249" lvl="1" indent="-187125" algn="just">
              <a:buFont typeface="Arial"/>
              <a:buChar char="•"/>
            </a:pPr>
            <a:r>
              <a:rPr lang="en-US" sz="1333" b="1" spc="173" dirty="0">
                <a:solidFill>
                  <a:srgbClr val="000000"/>
                </a:solidFill>
                <a:latin typeface="Lato Italics" panose="020B0604020202020204" charset="0"/>
                <a:ea typeface="Lato Italics" panose="020B0604020202020204" charset="0"/>
                <a:cs typeface="Lato Italics" panose="020B0604020202020204" charset="0"/>
              </a:rPr>
              <a:t>Ejecución de informes de resultados administrativos y contables realizados.</a:t>
            </a:r>
          </a:p>
          <a:p>
            <a:pPr algn="just"/>
            <a:endParaRPr lang="en-US" sz="1333" spc="173" dirty="0">
              <a:solidFill>
                <a:srgbClr val="000000"/>
              </a:solidFill>
              <a:latin typeface="Lato Italics" panose="020B0604020202020204" charset="0"/>
              <a:ea typeface="Lato Italics" panose="020B0604020202020204" charset="0"/>
              <a:cs typeface="Lato Italics" panose="020B0604020202020204" charset="0"/>
            </a:endParaRPr>
          </a:p>
          <a:p>
            <a:pPr algn="just"/>
            <a:r>
              <a:rPr lang="en-US" sz="1333" spc="173" dirty="0">
                <a:solidFill>
                  <a:srgbClr val="000000"/>
                </a:solidFill>
                <a:latin typeface="Lato Italics" panose="020B0604020202020204" charset="0"/>
                <a:ea typeface="Lato Italics" panose="020B0604020202020204" charset="0"/>
                <a:cs typeface="Lato Italics" panose="020B0604020202020204" charset="0"/>
              </a:rPr>
              <a:t>Con esta información se miden los informes y análisis de tipo administrativo, financiero y contables como resultado de la aplicación del presupuesto en las actividades y eventos realizados.</a:t>
            </a:r>
          </a:p>
          <a:p>
            <a:pPr algn="just"/>
            <a:endParaRPr lang="en-US" sz="1333" spc="173" dirty="0">
              <a:solidFill>
                <a:srgbClr val="000000"/>
              </a:solidFill>
              <a:latin typeface="Lato Bold Italics"/>
            </a:endParaRPr>
          </a:p>
          <a:p>
            <a:pPr algn="just"/>
            <a:r>
              <a:rPr lang="en-US" sz="1333" spc="173" dirty="0">
                <a:solidFill>
                  <a:srgbClr val="000000"/>
                </a:solidFill>
                <a:latin typeface="Lato Bold Italics"/>
              </a:rPr>
              <a:t>E</a:t>
            </a:r>
            <a:r>
              <a:rPr lang="en-US" sz="1333" spc="173" dirty="0">
                <a:solidFill>
                  <a:srgbClr val="000000"/>
                </a:solidFill>
                <a:latin typeface="Lato Italics"/>
              </a:rPr>
              <a:t>n la gráfica se puede notar que del número de informes programados </a:t>
            </a:r>
            <a:r>
              <a:rPr lang="en-US" sz="1333" spc="173" dirty="0">
                <a:solidFill>
                  <a:srgbClr val="000000"/>
                </a:solidFill>
                <a:latin typeface="Lato Bold Italics"/>
              </a:rPr>
              <a:t>se logra el 100% de cumplimiento</a:t>
            </a:r>
          </a:p>
          <a:p>
            <a:pPr algn="just"/>
            <a:endParaRPr lang="en-US" sz="1333" spc="173" dirty="0">
              <a:solidFill>
                <a:srgbClr val="000000"/>
              </a:solidFill>
              <a:latin typeface="Lato Bold Italics"/>
            </a:endParaRPr>
          </a:p>
          <a:p>
            <a:pPr algn="just"/>
            <a:endParaRPr lang="en-US" sz="1333" spc="173" dirty="0">
              <a:solidFill>
                <a:srgbClr val="000000"/>
              </a:solidFill>
              <a:latin typeface="Lato Bold Italics"/>
            </a:endParaRPr>
          </a:p>
          <a:p>
            <a:pPr algn="just"/>
            <a:endParaRPr lang="en-US" sz="1333" spc="173" dirty="0">
              <a:solidFill>
                <a:srgbClr val="000000"/>
              </a:solidFill>
              <a:latin typeface="Lato Bold Italics"/>
            </a:endParaRPr>
          </a:p>
          <a:p>
            <a:pPr algn="just"/>
            <a:endParaRPr lang="en-US" sz="1333" spc="173" dirty="0">
              <a:solidFill>
                <a:srgbClr val="000000"/>
              </a:solidFill>
              <a:latin typeface="Lato Bold Italics"/>
            </a:endParaRPr>
          </a:p>
          <a:p>
            <a:pPr algn="just"/>
            <a:endParaRPr lang="en-US" sz="1333" spc="173" dirty="0">
              <a:solidFill>
                <a:srgbClr val="000000"/>
              </a:solidFill>
              <a:latin typeface="Lato Bold Italics"/>
            </a:endParaRPr>
          </a:p>
          <a:p>
            <a:pPr algn="just"/>
            <a:endParaRPr lang="en-US" sz="1333" spc="173" dirty="0">
              <a:solidFill>
                <a:srgbClr val="000000"/>
              </a:solidFill>
              <a:latin typeface="Lato Bold Italics"/>
            </a:endParaRPr>
          </a:p>
          <a:p>
            <a:pPr algn="just"/>
            <a:endParaRPr lang="en-US" sz="1333" spc="173" dirty="0">
              <a:solidFill>
                <a:srgbClr val="000000"/>
              </a:solidFill>
              <a:latin typeface="Lato Bold Italics"/>
            </a:endParaRPr>
          </a:p>
          <a:p>
            <a:pPr algn="just"/>
            <a:endParaRPr lang="en-US" sz="1333" spc="173" dirty="0">
              <a:solidFill>
                <a:srgbClr val="000000"/>
              </a:solidFill>
              <a:latin typeface="Lato Bold Italics"/>
            </a:endParaRPr>
          </a:p>
          <a:p>
            <a:pPr algn="just"/>
            <a:endParaRPr lang="en-US" sz="1333" spc="173" dirty="0">
              <a:solidFill>
                <a:srgbClr val="000000"/>
              </a:solidFill>
              <a:latin typeface="Lato Bold Italics"/>
            </a:endParaRPr>
          </a:p>
          <a:p>
            <a:pPr algn="ctr"/>
            <a:endParaRPr lang="en-US" sz="1333" spc="173" dirty="0">
              <a:solidFill>
                <a:srgbClr val="000000"/>
              </a:solidFill>
              <a:latin typeface="Lato Bold Italics"/>
            </a:endParaRPr>
          </a:p>
          <a:p>
            <a:pPr algn="ctr"/>
            <a:endParaRPr lang="en-US" sz="1333" spc="173" dirty="0">
              <a:solidFill>
                <a:srgbClr val="000000"/>
              </a:solidFill>
              <a:latin typeface="Lato Bold Italics"/>
            </a:endParaRPr>
          </a:p>
          <a:p>
            <a:pPr algn="ctr"/>
            <a:endParaRPr lang="en-US" sz="1333" spc="173" dirty="0">
              <a:solidFill>
                <a:srgbClr val="000000"/>
              </a:solidFill>
              <a:latin typeface="Lato Bold Italics"/>
            </a:endParaRPr>
          </a:p>
          <a:p>
            <a:pPr algn="ctr"/>
            <a:endParaRPr lang="en-US" sz="1333" spc="173" dirty="0">
              <a:solidFill>
                <a:srgbClr val="000000"/>
              </a:solidFill>
              <a:latin typeface="Lato Bold Italics"/>
            </a:endParaRP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561F2155-37A8-A194-B346-63085042F5E5}"/>
              </a:ext>
            </a:extLst>
          </p:cNvPr>
          <p:cNvSpPr/>
          <p:nvPr/>
        </p:nvSpPr>
        <p:spPr>
          <a:xfrm>
            <a:off x="930760" y="764536"/>
            <a:ext cx="4869797" cy="53289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200"/>
          </a:p>
        </p:txBody>
      </p:sp>
      <p:graphicFrame>
        <p:nvGraphicFramePr>
          <p:cNvPr id="4" name="Gráfico 3">
            <a:extLst>
              <a:ext uri="{FF2B5EF4-FFF2-40B4-BE49-F238E27FC236}">
                <a16:creationId xmlns:a16="http://schemas.microsoft.com/office/drawing/2014/main" id="{D57CEE11-9D44-4C91-B1BA-FB0D8CD1200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94183801"/>
              </p:ext>
            </p:extLst>
          </p:nvPr>
        </p:nvGraphicFramePr>
        <p:xfrm>
          <a:off x="1103445" y="932723"/>
          <a:ext cx="4697111" cy="51607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6" name="Objeto 5">
            <a:extLst>
              <a:ext uri="{FF2B5EF4-FFF2-40B4-BE49-F238E27FC236}">
                <a16:creationId xmlns:a16="http://schemas.microsoft.com/office/drawing/2014/main" id="{0ACC46E2-50EB-600D-1CA5-7D9C17584AC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296133" y="4437112"/>
          <a:ext cx="3024336" cy="17761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Worksheet" r:id="rId7" imgW="2910769" imgH="1348551" progId="Excel.Sheet.12">
                  <p:embed/>
                </p:oleObj>
              </mc:Choice>
              <mc:Fallback>
                <p:oleObj name="Worksheet" r:id="rId7" imgW="2910769" imgH="1348551" progId="Excel.Sheet.12">
                  <p:embed/>
                  <p:pic>
                    <p:nvPicPr>
                      <p:cNvPr id="6" name="Objeto 5">
                        <a:extLst>
                          <a:ext uri="{FF2B5EF4-FFF2-40B4-BE49-F238E27FC236}">
                            <a16:creationId xmlns:a16="http://schemas.microsoft.com/office/drawing/2014/main" id="{0ACC46E2-50EB-600D-1CA5-7D9C17584AC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7296133" y="4437112"/>
                        <a:ext cx="3024336" cy="177619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053885-24D6-00C0-71E5-60D6E40D34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0">
            <a:extLst>
              <a:ext uri="{FF2B5EF4-FFF2-40B4-BE49-F238E27FC236}">
                <a16:creationId xmlns:a16="http://schemas.microsoft.com/office/drawing/2014/main" id="{8457CB5A-BF3D-4B06-AAA1-97CFDD98E149}"/>
              </a:ext>
            </a:extLst>
          </p:cNvPr>
          <p:cNvGrpSpPr/>
          <p:nvPr/>
        </p:nvGrpSpPr>
        <p:grpSpPr>
          <a:xfrm>
            <a:off x="930760" y="764536"/>
            <a:ext cx="4869797" cy="5328928"/>
            <a:chOff x="0" y="0"/>
            <a:chExt cx="9739593" cy="10657856"/>
          </a:xfrm>
        </p:grpSpPr>
        <p:pic>
          <p:nvPicPr>
            <p:cNvPr id="11" name="Picture 11">
              <a:extLst>
                <a:ext uri="{FF2B5EF4-FFF2-40B4-BE49-F238E27FC236}">
                  <a16:creationId xmlns:a16="http://schemas.microsoft.com/office/drawing/2014/main" id="{50FA13A3-A2E4-80ED-08A3-005F86DB9D1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32193" r="32193"/>
            <a:stretch>
              <a:fillRect/>
            </a:stretch>
          </p:blipFill>
          <p:spPr>
            <a:xfrm>
              <a:off x="0" y="0"/>
              <a:ext cx="9739593" cy="10657856"/>
            </a:xfrm>
            <a:prstGeom prst="rect">
              <a:avLst/>
            </a:prstGeom>
          </p:spPr>
        </p:pic>
      </p:grpSp>
      <p:pic>
        <p:nvPicPr>
          <p:cNvPr id="12" name="Picture 12">
            <a:extLst>
              <a:ext uri="{FF2B5EF4-FFF2-40B4-BE49-F238E27FC236}">
                <a16:creationId xmlns:a16="http://schemas.microsoft.com/office/drawing/2014/main" id="{1BE870C4-0C68-5C9B-9950-43F1B7F08D1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10199677" y="320989"/>
            <a:ext cx="2058807" cy="1171014"/>
          </a:xfrm>
          <a:prstGeom prst="rect">
            <a:avLst/>
          </a:prstGeom>
        </p:spPr>
      </p:pic>
      <p:sp>
        <p:nvSpPr>
          <p:cNvPr id="13" name="TextBox 13">
            <a:extLst>
              <a:ext uri="{FF2B5EF4-FFF2-40B4-BE49-F238E27FC236}">
                <a16:creationId xmlns:a16="http://schemas.microsoft.com/office/drawing/2014/main" id="{9E996E5B-C0D7-39F7-3F38-3B29C627780D}"/>
              </a:ext>
            </a:extLst>
          </p:cNvPr>
          <p:cNvSpPr txBox="1"/>
          <p:nvPr/>
        </p:nvSpPr>
        <p:spPr>
          <a:xfrm>
            <a:off x="6096000" y="1283929"/>
            <a:ext cx="5673384" cy="19858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629"/>
              </a:lnSpc>
            </a:pPr>
            <a:r>
              <a:rPr lang="en-US" sz="2267" spc="113" dirty="0">
                <a:solidFill>
                  <a:srgbClr val="2B4A9D"/>
                </a:solidFill>
                <a:latin typeface="Poppins ExtraBold"/>
              </a:rPr>
              <a:t>ACTIVIDADES</a:t>
            </a:r>
          </a:p>
          <a:p>
            <a:pPr algn="ctr">
              <a:lnSpc>
                <a:spcPts val="2475"/>
              </a:lnSpc>
            </a:pPr>
            <a:endParaRPr lang="en-US" sz="2267" spc="113" dirty="0">
              <a:solidFill>
                <a:srgbClr val="2B4A9D"/>
              </a:solidFill>
              <a:latin typeface="Poppins ExtraBold"/>
            </a:endParaRPr>
          </a:p>
          <a:p>
            <a:pPr algn="ctr">
              <a:lnSpc>
                <a:spcPts val="2475"/>
              </a:lnSpc>
            </a:pPr>
            <a:endParaRPr lang="en-US" sz="2267" spc="113" dirty="0">
              <a:solidFill>
                <a:srgbClr val="2B4A9D"/>
              </a:solidFill>
              <a:latin typeface="Poppins ExtraBold"/>
            </a:endParaRPr>
          </a:p>
          <a:p>
            <a:pPr algn="ctr">
              <a:lnSpc>
                <a:spcPts val="2590"/>
              </a:lnSpc>
            </a:pPr>
            <a:endParaRPr lang="en-US" sz="2267" spc="113" dirty="0">
              <a:solidFill>
                <a:srgbClr val="2B4A9D"/>
              </a:solidFill>
              <a:latin typeface="Poppins ExtraBold"/>
            </a:endParaRPr>
          </a:p>
          <a:p>
            <a:pPr algn="ctr">
              <a:lnSpc>
                <a:spcPts val="6230"/>
              </a:lnSpc>
            </a:pPr>
            <a:endParaRPr lang="en-US" sz="2267" spc="113" dirty="0">
              <a:solidFill>
                <a:srgbClr val="2B4A9D"/>
              </a:solidFill>
              <a:latin typeface="Poppins ExtraBold"/>
            </a:endParaRPr>
          </a:p>
        </p:txBody>
      </p:sp>
      <p:sp>
        <p:nvSpPr>
          <p:cNvPr id="14" name="TextBox 14">
            <a:extLst>
              <a:ext uri="{FF2B5EF4-FFF2-40B4-BE49-F238E27FC236}">
                <a16:creationId xmlns:a16="http://schemas.microsoft.com/office/drawing/2014/main" id="{74805367-B1DE-A803-E33B-235F53F0CABE}"/>
              </a:ext>
            </a:extLst>
          </p:cNvPr>
          <p:cNvSpPr txBox="1"/>
          <p:nvPr/>
        </p:nvSpPr>
        <p:spPr>
          <a:xfrm>
            <a:off x="6039644" y="2006600"/>
            <a:ext cx="5673384" cy="541686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/>
            <a:r>
              <a:rPr lang="en-US" sz="1600" b="1" spc="193" dirty="0">
                <a:solidFill>
                  <a:srgbClr val="000000"/>
                </a:solidFill>
                <a:latin typeface="Lato Italics" panose="020B0604020202020204" charset="0"/>
                <a:ea typeface="Lato Italics" panose="020B0604020202020204" charset="0"/>
                <a:cs typeface="Lato Italics" panose="020B0604020202020204" charset="0"/>
              </a:rPr>
              <a:t>En la gráfica se representa la realización de eventos en los centros de formación.</a:t>
            </a:r>
          </a:p>
          <a:p>
            <a:pPr algn="just"/>
            <a:endParaRPr lang="en-US" sz="1600" spc="193" dirty="0">
              <a:solidFill>
                <a:srgbClr val="000000"/>
              </a:solidFill>
              <a:latin typeface="Lato Italics" panose="020B0604020202020204" charset="0"/>
              <a:ea typeface="Lato Italics" panose="020B0604020202020204" charset="0"/>
              <a:cs typeface="Lato Italics" panose="020B0604020202020204" charset="0"/>
            </a:endParaRPr>
          </a:p>
          <a:p>
            <a:pPr algn="just"/>
            <a:r>
              <a:rPr lang="en-US" sz="1600" i="1" spc="193" dirty="0">
                <a:solidFill>
                  <a:srgbClr val="000000"/>
                </a:solidFill>
                <a:latin typeface="Lato Italics" panose="020B0604020202020204" charset="0"/>
                <a:ea typeface="Lato Italics" panose="020B0604020202020204" charset="0"/>
                <a:cs typeface="Lato Italics" panose="020B0604020202020204" charset="0"/>
              </a:rPr>
              <a:t>Los Eventos a través de la práctica de fútbol de los centros de formación como lo indica la gráfica llegan a 12</a:t>
            </a:r>
            <a:r>
              <a:rPr lang="en-US" sz="1600" b="1" i="1" spc="193" dirty="0">
                <a:solidFill>
                  <a:srgbClr val="000000"/>
                </a:solidFill>
                <a:latin typeface="Lato Italics" panose="020B0604020202020204" charset="0"/>
                <a:ea typeface="Lato Italics" panose="020B0604020202020204" charset="0"/>
                <a:cs typeface="Lato Italics" panose="020B0604020202020204" charset="0"/>
              </a:rPr>
              <a:t> realizados </a:t>
            </a:r>
            <a:r>
              <a:rPr lang="en-US" sz="1600" i="1" spc="193" dirty="0">
                <a:solidFill>
                  <a:srgbClr val="000000"/>
                </a:solidFill>
                <a:latin typeface="Lato Italics" panose="020B0604020202020204" charset="0"/>
                <a:ea typeface="Lato Italics" panose="020B0604020202020204" charset="0"/>
                <a:cs typeface="Lato Italics" panose="020B0604020202020204" charset="0"/>
              </a:rPr>
              <a:t>de los 12 programados.</a:t>
            </a:r>
          </a:p>
          <a:p>
            <a:pPr algn="just"/>
            <a:r>
              <a:rPr lang="en-US" sz="1600" i="1" spc="193" dirty="0">
                <a:solidFill>
                  <a:srgbClr val="000000"/>
                </a:solidFill>
                <a:latin typeface="Lato Italics" panose="020B0604020202020204" charset="0"/>
                <a:ea typeface="Lato Italics" panose="020B0604020202020204" charset="0"/>
                <a:cs typeface="Lato Italics" panose="020B0604020202020204" charset="0"/>
              </a:rPr>
              <a:t>El resultado del avance en el trimestre en la actividad fue del 100%</a:t>
            </a:r>
          </a:p>
          <a:p>
            <a:pPr algn="just"/>
            <a:endParaRPr lang="en-US" sz="1600" spc="193" dirty="0">
              <a:solidFill>
                <a:srgbClr val="000000"/>
              </a:solidFill>
              <a:latin typeface="Lato Bold"/>
            </a:endParaRPr>
          </a:p>
          <a:p>
            <a:pPr algn="just"/>
            <a:endParaRPr lang="en-US" sz="1600" spc="193" dirty="0">
              <a:solidFill>
                <a:srgbClr val="000000"/>
              </a:solidFill>
              <a:latin typeface="Lato Bold"/>
            </a:endParaRPr>
          </a:p>
          <a:p>
            <a:pPr algn="just"/>
            <a:endParaRPr lang="en-US" sz="1600" spc="193" dirty="0">
              <a:solidFill>
                <a:srgbClr val="000000"/>
              </a:solidFill>
              <a:latin typeface="Lato Bold"/>
            </a:endParaRPr>
          </a:p>
          <a:p>
            <a:pPr algn="just"/>
            <a:endParaRPr lang="en-US" sz="1600" spc="193" dirty="0">
              <a:solidFill>
                <a:srgbClr val="000000"/>
              </a:solidFill>
              <a:latin typeface="Lato Bold"/>
            </a:endParaRPr>
          </a:p>
          <a:p>
            <a:pPr algn="just"/>
            <a:endParaRPr lang="en-US" sz="1600" spc="193" dirty="0">
              <a:solidFill>
                <a:srgbClr val="000000"/>
              </a:solidFill>
              <a:latin typeface="Lato Bold"/>
            </a:endParaRPr>
          </a:p>
          <a:p>
            <a:pPr algn="just"/>
            <a:endParaRPr lang="en-US" sz="1600" spc="193" dirty="0">
              <a:solidFill>
                <a:srgbClr val="000000"/>
              </a:solidFill>
              <a:latin typeface="Lato Bold"/>
            </a:endParaRPr>
          </a:p>
          <a:p>
            <a:pPr algn="just"/>
            <a:endParaRPr lang="en-US" sz="1600" spc="193" dirty="0">
              <a:solidFill>
                <a:srgbClr val="000000"/>
              </a:solidFill>
              <a:latin typeface="Lato Bold"/>
            </a:endParaRPr>
          </a:p>
          <a:p>
            <a:pPr algn="just"/>
            <a:endParaRPr lang="en-US" sz="1600" spc="193" dirty="0">
              <a:solidFill>
                <a:srgbClr val="000000"/>
              </a:solidFill>
              <a:latin typeface="Lato Bold"/>
            </a:endParaRPr>
          </a:p>
          <a:p>
            <a:pPr algn="just"/>
            <a:endParaRPr lang="en-US" sz="1600" spc="193" dirty="0">
              <a:solidFill>
                <a:srgbClr val="000000"/>
              </a:solidFill>
              <a:latin typeface="Lato Bold"/>
            </a:endParaRPr>
          </a:p>
          <a:p>
            <a:pPr algn="ctr"/>
            <a:endParaRPr lang="en-US" sz="1600" spc="193" dirty="0">
              <a:solidFill>
                <a:srgbClr val="000000"/>
              </a:solidFill>
              <a:latin typeface="Lato Bold"/>
            </a:endParaRPr>
          </a:p>
          <a:p>
            <a:pPr algn="ctr"/>
            <a:endParaRPr lang="en-US" sz="1600" spc="193" dirty="0">
              <a:solidFill>
                <a:srgbClr val="000000"/>
              </a:solidFill>
              <a:latin typeface="Lato Bold"/>
            </a:endParaRPr>
          </a:p>
          <a:p>
            <a:pPr algn="ctr"/>
            <a:endParaRPr lang="en-US" sz="1600" spc="193" dirty="0">
              <a:solidFill>
                <a:srgbClr val="000000"/>
              </a:solidFill>
              <a:latin typeface="Lato Bold"/>
            </a:endParaRPr>
          </a:p>
          <a:p>
            <a:pPr algn="ctr"/>
            <a:endParaRPr lang="en-US" sz="1600" spc="193" dirty="0">
              <a:solidFill>
                <a:srgbClr val="000000"/>
              </a:solidFill>
              <a:latin typeface="Lato Bold"/>
            </a:endParaRP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132E07BA-A9EE-32C4-D792-EE35A2AA9037}"/>
              </a:ext>
            </a:extLst>
          </p:cNvPr>
          <p:cNvSpPr/>
          <p:nvPr/>
        </p:nvSpPr>
        <p:spPr>
          <a:xfrm>
            <a:off x="930759" y="764536"/>
            <a:ext cx="4875728" cy="53289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200"/>
          </a:p>
        </p:txBody>
      </p:sp>
      <p:grpSp>
        <p:nvGrpSpPr>
          <p:cNvPr id="2" name="Group 8">
            <a:extLst>
              <a:ext uri="{FF2B5EF4-FFF2-40B4-BE49-F238E27FC236}">
                <a16:creationId xmlns:a16="http://schemas.microsoft.com/office/drawing/2014/main" id="{06B949CB-3FB2-7A81-6E88-34E62E62D902}"/>
              </a:ext>
            </a:extLst>
          </p:cNvPr>
          <p:cNvGrpSpPr/>
          <p:nvPr/>
        </p:nvGrpSpPr>
        <p:grpSpPr>
          <a:xfrm>
            <a:off x="1355037" y="-6663"/>
            <a:ext cx="9967343" cy="278507"/>
            <a:chOff x="0" y="0"/>
            <a:chExt cx="5454170" cy="152400"/>
          </a:xfrm>
        </p:grpSpPr>
        <p:sp>
          <p:nvSpPr>
            <p:cNvPr id="8" name="Freeform 9">
              <a:extLst>
                <a:ext uri="{FF2B5EF4-FFF2-40B4-BE49-F238E27FC236}">
                  <a16:creationId xmlns:a16="http://schemas.microsoft.com/office/drawing/2014/main" id="{6AB0E7F2-D682-9E02-C5A6-AF9203C1E1D3}"/>
                </a:ext>
              </a:extLst>
            </p:cNvPr>
            <p:cNvSpPr/>
            <p:nvPr/>
          </p:nvSpPr>
          <p:spPr>
            <a:xfrm>
              <a:off x="0" y="0"/>
              <a:ext cx="5454171" cy="152400"/>
            </a:xfrm>
            <a:custGeom>
              <a:avLst/>
              <a:gdLst/>
              <a:ahLst/>
              <a:cxnLst/>
              <a:rect l="l" t="t" r="r" b="b"/>
              <a:pathLst>
                <a:path w="5454171" h="152400">
                  <a:moveTo>
                    <a:pt x="0" y="0"/>
                  </a:moveTo>
                  <a:lnTo>
                    <a:pt x="5454171" y="0"/>
                  </a:lnTo>
                  <a:lnTo>
                    <a:pt x="5454171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1B76B6"/>
            </a:solidFill>
          </p:spPr>
          <p:txBody>
            <a:bodyPr/>
            <a:lstStyle/>
            <a:p>
              <a:endParaRPr lang="es-MX"/>
            </a:p>
          </p:txBody>
        </p:sp>
      </p:grpSp>
      <p:pic>
        <p:nvPicPr>
          <p:cNvPr id="9" name="Imagen 8">
            <a:extLst>
              <a:ext uri="{FF2B5EF4-FFF2-40B4-BE49-F238E27FC236}">
                <a16:creationId xmlns:a16="http://schemas.microsoft.com/office/drawing/2014/main" id="{F84542FB-7550-6283-0A95-4F7BED032C1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4404" y="596685"/>
            <a:ext cx="4501517" cy="5760640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CD2E54AB-1752-D543-7024-E0A38A4173E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08102" y="4151672"/>
            <a:ext cx="4080453" cy="1869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19189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>
            <a:extLst>
              <a:ext uri="{FF2B5EF4-FFF2-40B4-BE49-F238E27FC236}">
                <a16:creationId xmlns:a16="http://schemas.microsoft.com/office/drawing/2014/main" id="{93660083-018D-4F9E-81A3-A28562A81E90}"/>
              </a:ext>
            </a:extLst>
          </p:cNvPr>
          <p:cNvSpPr/>
          <p:nvPr/>
        </p:nvSpPr>
        <p:spPr>
          <a:xfrm>
            <a:off x="164197" y="147026"/>
            <a:ext cx="11827265" cy="49244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Evidencias Fotográficas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538" y="704016"/>
            <a:ext cx="11827265" cy="103641"/>
          </a:xfrm>
          <a:prstGeom prst="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77812E20-EE30-CC29-5A97-B24A826F2C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501" y="1020848"/>
            <a:ext cx="3040380" cy="22857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112C99B8-52A6-1A30-9ACB-66A92770099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9175" y="1020849"/>
            <a:ext cx="3025140" cy="20180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039DA0B7-CEB6-2899-2DEA-7D5464A253A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2313" y="888076"/>
            <a:ext cx="2186940" cy="21869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Imagen 9" descr="Puede ser una imagen de 2 personas, personas jugando al fútbol y texto">
            <a:extLst>
              <a:ext uri="{FF2B5EF4-FFF2-40B4-BE49-F238E27FC236}">
                <a16:creationId xmlns:a16="http://schemas.microsoft.com/office/drawing/2014/main" id="{00F7C6E3-B446-6202-A815-AF9F6401384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17251" y="888076"/>
            <a:ext cx="2192248" cy="21628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ED0E5397-3904-DCFD-9D75-A16E267C96B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589" y="3551384"/>
            <a:ext cx="3165302" cy="2194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Imagen 13" descr="Puede ser una imagen de 3 personas, personas jugando al fútbol y texto que dice &quot;KAAN SPORTS GOmar 1art KAAN SPORTS MARCADOR FINAL BIONEROS 3- -1ዚ LOSÄNGELES KLOS NGELES Quequi&quot;">
            <a:extLst>
              <a:ext uri="{FF2B5EF4-FFF2-40B4-BE49-F238E27FC236}">
                <a16:creationId xmlns:a16="http://schemas.microsoft.com/office/drawing/2014/main" id="{CCE3CA40-3A1F-0348-0BE3-AA3B66D6BCB0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8671" y="3501055"/>
            <a:ext cx="3025139" cy="22949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B4EB064B-7515-C989-BD38-81760B0E85C2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315" y="3501055"/>
            <a:ext cx="2957024" cy="22949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7A5FE54B-CBB1-E8C2-F1B8-7B97FE6FADF1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12218" y="3551384"/>
            <a:ext cx="2166620" cy="20920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9392606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14447</TotalTime>
  <Words>362</Words>
  <Application>Microsoft Office PowerPoint</Application>
  <PresentationFormat>Panorámica</PresentationFormat>
  <Paragraphs>79</Paragraphs>
  <Slides>7</Slides>
  <Notes>3</Notes>
  <HiddenSlides>0</HiddenSlides>
  <MMClips>0</MMClips>
  <ScaleCrop>false</ScaleCrop>
  <HeadingPairs>
    <vt:vector size="8" baseType="variant">
      <vt:variant>
        <vt:lpstr>Fuentes usadas</vt:lpstr>
      </vt:variant>
      <vt:variant>
        <vt:i4>10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19" baseType="lpstr">
      <vt:lpstr>Amasis MT Pro Light</vt:lpstr>
      <vt:lpstr>Arial</vt:lpstr>
      <vt:lpstr>Arial Black</vt:lpstr>
      <vt:lpstr>Calibri</vt:lpstr>
      <vt:lpstr>Calibri Light</vt:lpstr>
      <vt:lpstr>Lato Bold</vt:lpstr>
      <vt:lpstr>Lato Bold Italics</vt:lpstr>
      <vt:lpstr>Lato Italics</vt:lpstr>
      <vt:lpstr>Poppins ExtraBold</vt:lpstr>
      <vt:lpstr>Poppins ExtraBold Bold</vt:lpstr>
      <vt:lpstr>Tema de Office</vt:lpstr>
      <vt:lpstr>Worksheet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Enrique Eduardo Encalada Sánchez</dc:creator>
  <cp:lastModifiedBy>MARIO</cp:lastModifiedBy>
  <cp:revision>748</cp:revision>
  <cp:lastPrinted>2025-06-06T22:29:22Z</cp:lastPrinted>
  <dcterms:created xsi:type="dcterms:W3CDTF">2021-04-16T16:11:05Z</dcterms:created>
  <dcterms:modified xsi:type="dcterms:W3CDTF">2026-01-16T14:58:28Z</dcterms:modified>
</cp:coreProperties>
</file>